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 id="2147483711" r:id="rId2"/>
  </p:sldMasterIdLst>
  <p:notesMasterIdLst>
    <p:notesMasterId r:id="rId70"/>
  </p:notesMasterIdLst>
  <p:sldIdLst>
    <p:sldId id="335" r:id="rId3"/>
    <p:sldId id="336" r:id="rId4"/>
    <p:sldId id="259" r:id="rId5"/>
    <p:sldId id="260" r:id="rId6"/>
    <p:sldId id="263" r:id="rId7"/>
    <p:sldId id="334"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32" r:id="rId69"/>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12BA42-A5EF-434B-A67B-880A3FF38B11}">
  <a:tblStyle styleId="{CF12BA42-A5EF-434B-A67B-880A3FF38B1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63"/>
    <p:restoredTop sz="94617"/>
  </p:normalViewPr>
  <p:slideViewPr>
    <p:cSldViewPr snapToGrid="0" snapToObjects="1">
      <p:cViewPr varScale="1">
        <p:scale>
          <a:sx n="81" d="100"/>
          <a:sy n="81" d="100"/>
        </p:scale>
        <p:origin x="18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031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5" name="Shape 5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1" name="Shape 5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7" name="Shape 52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4" name="Shape 53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1" name="Shape 54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8" name="Shape 54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4" name="Shape 55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0" name="Shape 5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129216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6" name="Shape 56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5" name="Shape 5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1" name="Shape 5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7" name="Shape 5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4" name="Shape 5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0" name="Shape 6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6" name="Shape 6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2" name="Shape 6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8" name="Shape 6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4" name="Shape 62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1" name="Shape 6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7" name="Shape 6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3" name="Shape 6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9" name="Shape 6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67" name="Shape 6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3" name="Shape 6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9" name="Shape 6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85" name="Shape 6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1" name="Shape 69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7" name="Shape 6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3" name="Shape 7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9" name="Shape 7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15" name="Shape 7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21" name="Shape 7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7" name="Shape 7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739" name="Shape 73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45" name="Shape 7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1" name="Shape 75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7" name="Shape 7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57" name="Shape 45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3" name="Shape 76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9" name="Shape 7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Shape 7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75" name="Shape 7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81" name="Shape 7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Shape 78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00" name="Shape 80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6" name="Shape 8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8" name="Shape 8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24" name="Shape 8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8893711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0" name="Shape 83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2" name="Shape 8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2" name="Shape 8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84" name="Shape 8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Shape 8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90" name="Shape 8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0" name="Shape 9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3" name="Shape 4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9" name="Shape 48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6" name="Shape 4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212"/>
        <p:cNvGrpSpPr/>
        <p:nvPr/>
      </p:nvGrpSpPr>
      <p:grpSpPr>
        <a:xfrm>
          <a:off x="0" y="0"/>
          <a:ext cx="0" cy="0"/>
          <a:chOff x="0" y="0"/>
          <a:chExt cx="0" cy="0"/>
        </a:xfrm>
      </p:grpSpPr>
      <p:cxnSp>
        <p:nvCxnSpPr>
          <p:cNvPr id="213" name="Shape 213"/>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4" name="Shape 214"/>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pic>
        <p:nvPicPr>
          <p:cNvPr id="215" name="Shape 215"/>
          <p:cNvPicPr preferRelativeResize="0"/>
          <p:nvPr/>
        </p:nvPicPr>
        <p:blipFill rotWithShape="1">
          <a:blip r:embed="rId2">
            <a:alphaModFix/>
          </a:blip>
          <a:srcRect/>
          <a:stretch/>
        </p:blipFill>
        <p:spPr>
          <a:xfrm>
            <a:off x="634999" y="762000"/>
            <a:ext cx="2832000" cy="3047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216"/>
        <p:cNvGrpSpPr/>
        <p:nvPr/>
      </p:nvGrpSpPr>
      <p:grpSpPr>
        <a:xfrm>
          <a:off x="0" y="0"/>
          <a:ext cx="0" cy="0"/>
          <a:chOff x="0" y="0"/>
          <a:chExt cx="0" cy="0"/>
        </a:xfrm>
      </p:grpSpPr>
      <p:cxnSp>
        <p:nvCxnSpPr>
          <p:cNvPr id="217" name="Shape 217"/>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8" name="Shape 218"/>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35000" y="1473200"/>
            <a:ext cx="11734800" cy="7113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221" name="Shape 22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4" name="Shape 224"/>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Exercise">
    <p:spTree>
      <p:nvGrpSpPr>
        <p:cNvPr id="1" name="Shape 225"/>
        <p:cNvGrpSpPr/>
        <p:nvPr/>
      </p:nvGrpSpPr>
      <p:grpSpPr>
        <a:xfrm>
          <a:off x="0" y="0"/>
          <a:ext cx="0" cy="0"/>
          <a:chOff x="0" y="0"/>
          <a:chExt cx="0" cy="0"/>
        </a:xfrm>
      </p:grpSpPr>
      <p:cxnSp>
        <p:nvCxnSpPr>
          <p:cNvPr id="226" name="Shape 226"/>
          <p:cNvCxnSpPr/>
          <p:nvPr/>
        </p:nvCxnSpPr>
        <p:spPr>
          <a:xfrm>
            <a:off x="635000" y="635000"/>
            <a:ext cx="11734800" cy="0"/>
          </a:xfrm>
          <a:prstGeom prst="straightConnector1">
            <a:avLst/>
          </a:prstGeom>
          <a:noFill/>
          <a:ln>
            <a:noFill/>
          </a:ln>
        </p:spPr>
      </p:cxnSp>
      <p:cxnSp>
        <p:nvCxnSpPr>
          <p:cNvPr id="227" name="Shape 227"/>
          <p:cNvCxnSpPr/>
          <p:nvPr/>
        </p:nvCxnSpPr>
        <p:spPr>
          <a:xfrm>
            <a:off x="635000" y="1219200"/>
            <a:ext cx="11734800" cy="0"/>
          </a:xfrm>
          <a:prstGeom prst="straightConnector1">
            <a:avLst/>
          </a:prstGeom>
          <a:noFill/>
          <a:ln>
            <a:noFill/>
          </a:ln>
        </p:spPr>
      </p:cxnSp>
      <p:cxnSp>
        <p:nvCxnSpPr>
          <p:cNvPr id="228" name="Shape 228"/>
          <p:cNvCxnSpPr/>
          <p:nvPr/>
        </p:nvCxnSpPr>
        <p:spPr>
          <a:xfrm rot="10800000" flipH="1">
            <a:off x="635000" y="2781000"/>
            <a:ext cx="3735000" cy="299"/>
          </a:xfrm>
          <a:prstGeom prst="straightConnector1">
            <a:avLst/>
          </a:prstGeom>
          <a:noFill/>
          <a:ln>
            <a:noFill/>
          </a:ln>
        </p:spPr>
      </p:cxnSp>
      <p:cxnSp>
        <p:nvCxnSpPr>
          <p:cNvPr id="229" name="Shape 229"/>
          <p:cNvCxnSpPr/>
          <p:nvPr/>
        </p:nvCxnSpPr>
        <p:spPr>
          <a:xfrm rot="10800000" flipH="1">
            <a:off x="4622800" y="2781000"/>
            <a:ext cx="7742699" cy="299"/>
          </a:xfrm>
          <a:prstGeom prst="straightConnector1">
            <a:avLst/>
          </a:prstGeom>
          <a:noFill/>
          <a:ln>
            <a:noFill/>
          </a:ln>
        </p:spPr>
      </p:cxnSp>
      <p:cxnSp>
        <p:nvCxnSpPr>
          <p:cNvPr id="230" name="Shape 230"/>
          <p:cNvCxnSpPr/>
          <p:nvPr/>
        </p:nvCxnSpPr>
        <p:spPr>
          <a:xfrm rot="10800000" flipH="1">
            <a:off x="635000" y="5752800"/>
            <a:ext cx="3735000" cy="299"/>
          </a:xfrm>
          <a:prstGeom prst="straightConnector1">
            <a:avLst/>
          </a:prstGeom>
          <a:noFill/>
          <a:ln>
            <a:noFill/>
          </a:ln>
        </p:spPr>
      </p:cxnSp>
      <p:cxnSp>
        <p:nvCxnSpPr>
          <p:cNvPr id="231" name="Shape 231"/>
          <p:cNvCxnSpPr/>
          <p:nvPr/>
        </p:nvCxnSpPr>
        <p:spPr>
          <a:xfrm>
            <a:off x="4635500" y="5753100"/>
            <a:ext cx="7731900" cy="0"/>
          </a:xfrm>
          <a:prstGeom prst="straightConnector1">
            <a:avLst/>
          </a:prstGeom>
          <a:noFill/>
          <a:ln>
            <a:noFill/>
          </a:ln>
        </p:spPr>
      </p:cxnSp>
      <p:sp>
        <p:nvSpPr>
          <p:cNvPr id="232" name="Shape 232"/>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233" name="Shape 233"/>
          <p:cNvSpPr/>
          <p:nvPr/>
        </p:nvSpPr>
        <p:spPr>
          <a:xfrm>
            <a:off x="46355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234" name="Shape 234"/>
          <p:cNvSpPr/>
          <p:nvPr/>
        </p:nvSpPr>
        <p:spPr>
          <a:xfrm>
            <a:off x="4635500" y="5359400"/>
            <a:ext cx="77468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235" name="Shape 235"/>
          <p:cNvSpPr/>
          <p:nvPr/>
        </p:nvSpPr>
        <p:spPr>
          <a:xfrm>
            <a:off x="635000" y="53594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ase Study">
    <p:spTree>
      <p:nvGrpSpPr>
        <p:cNvPr id="1" name="Shape 236"/>
        <p:cNvGrpSpPr/>
        <p:nvPr/>
      </p:nvGrpSpPr>
      <p:grpSpPr>
        <a:xfrm>
          <a:off x="0" y="0"/>
          <a:ext cx="0" cy="0"/>
          <a:chOff x="0" y="0"/>
          <a:chExt cx="0" cy="0"/>
        </a:xfrm>
      </p:grpSpPr>
      <p:cxnSp>
        <p:nvCxnSpPr>
          <p:cNvPr id="237" name="Shape 237"/>
          <p:cNvCxnSpPr/>
          <p:nvPr/>
        </p:nvCxnSpPr>
        <p:spPr>
          <a:xfrm>
            <a:off x="635000" y="635000"/>
            <a:ext cx="11734800" cy="0"/>
          </a:xfrm>
          <a:prstGeom prst="straightConnector1">
            <a:avLst/>
          </a:prstGeom>
          <a:noFill/>
          <a:ln>
            <a:noFill/>
          </a:ln>
        </p:spPr>
      </p:cxnSp>
      <p:cxnSp>
        <p:nvCxnSpPr>
          <p:cNvPr id="238" name="Shape 238"/>
          <p:cNvCxnSpPr/>
          <p:nvPr/>
        </p:nvCxnSpPr>
        <p:spPr>
          <a:xfrm>
            <a:off x="635000" y="1219200"/>
            <a:ext cx="11734800" cy="0"/>
          </a:xfrm>
          <a:prstGeom prst="straightConnector1">
            <a:avLst/>
          </a:prstGeom>
          <a:noFill/>
          <a:ln>
            <a:noFill/>
          </a:ln>
        </p:spPr>
      </p:cxnSp>
      <p:cxnSp>
        <p:nvCxnSpPr>
          <p:cNvPr id="239" name="Shape 239"/>
          <p:cNvCxnSpPr/>
          <p:nvPr/>
        </p:nvCxnSpPr>
        <p:spPr>
          <a:xfrm rot="10800000" flipH="1">
            <a:off x="8623300" y="2781000"/>
            <a:ext cx="3735000" cy="299"/>
          </a:xfrm>
          <a:prstGeom prst="straightConnector1">
            <a:avLst/>
          </a:prstGeom>
          <a:noFill/>
          <a:ln>
            <a:noFill/>
          </a:ln>
        </p:spPr>
      </p:cxnSp>
      <p:cxnSp>
        <p:nvCxnSpPr>
          <p:cNvPr id="240" name="Shape 240"/>
          <p:cNvCxnSpPr/>
          <p:nvPr/>
        </p:nvCxnSpPr>
        <p:spPr>
          <a:xfrm rot="10800000" flipH="1">
            <a:off x="635000" y="2781000"/>
            <a:ext cx="7742699" cy="299"/>
          </a:xfrm>
          <a:prstGeom prst="straightConnector1">
            <a:avLst/>
          </a:prstGeom>
          <a:noFill/>
          <a:ln>
            <a:noFill/>
          </a:ln>
        </p:spPr>
      </p:cxnSp>
      <p:sp>
        <p:nvSpPr>
          <p:cNvPr id="241" name="Shape 241"/>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242" name="Shape 242"/>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243"/>
        <p:cNvGrpSpPr/>
        <p:nvPr/>
      </p:nvGrpSpPr>
      <p:grpSpPr>
        <a:xfrm>
          <a:off x="0" y="0"/>
          <a:ext cx="0" cy="0"/>
          <a:chOff x="0" y="0"/>
          <a:chExt cx="0" cy="0"/>
        </a:xfrm>
      </p:grpSpPr>
      <p:pic>
        <p:nvPicPr>
          <p:cNvPr id="244" name="Shape 24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245" name="Shape 245"/>
          <p:cNvCxnSpPr/>
          <p:nvPr/>
        </p:nvCxnSpPr>
        <p:spPr>
          <a:xfrm>
            <a:off x="635000" y="635000"/>
            <a:ext cx="11734800" cy="0"/>
          </a:xfrm>
          <a:prstGeom prst="straightConnector1">
            <a:avLst/>
          </a:prstGeom>
          <a:noFill/>
          <a:ln>
            <a:noFill/>
          </a:ln>
        </p:spPr>
      </p:cxnSp>
      <p:cxnSp>
        <p:nvCxnSpPr>
          <p:cNvPr id="246" name="Shape 246"/>
          <p:cNvCxnSpPr/>
          <p:nvPr/>
        </p:nvCxnSpPr>
        <p:spPr>
          <a:xfrm>
            <a:off x="635000" y="1219200"/>
            <a:ext cx="11734800" cy="0"/>
          </a:xfrm>
          <a:prstGeom prst="straightConnector1">
            <a:avLst/>
          </a:prstGeom>
          <a:noFill/>
          <a:ln>
            <a:noFill/>
          </a:ln>
        </p:spPr>
      </p:cxnSp>
      <p:sp>
        <p:nvSpPr>
          <p:cNvPr id="247" name="Shape 24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250" name="Shape 250"/>
          <p:cNvCxnSpPr/>
          <p:nvPr/>
        </p:nvCxnSpPr>
        <p:spPr>
          <a:xfrm>
            <a:off x="635000" y="635000"/>
            <a:ext cx="11734800" cy="0"/>
          </a:xfrm>
          <a:prstGeom prst="straightConnector1">
            <a:avLst/>
          </a:prstGeom>
          <a:noFill/>
          <a:ln>
            <a:noFill/>
          </a:ln>
        </p:spPr>
      </p:cxnSp>
      <p:cxnSp>
        <p:nvCxnSpPr>
          <p:cNvPr id="251" name="Shape 251"/>
          <p:cNvCxnSpPr/>
          <p:nvPr/>
        </p:nvCxnSpPr>
        <p:spPr>
          <a:xfrm>
            <a:off x="635000" y="1219200"/>
            <a:ext cx="11734800" cy="0"/>
          </a:xfrm>
          <a:prstGeom prst="straightConnector1">
            <a:avLst/>
          </a:prstGeom>
          <a:noFill/>
          <a:ln>
            <a:noFill/>
          </a:ln>
        </p:spPr>
      </p:cxnSp>
      <p:sp>
        <p:nvSpPr>
          <p:cNvPr id="252" name="Shape 252"/>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253"/>
        <p:cNvGrpSpPr/>
        <p:nvPr/>
      </p:nvGrpSpPr>
      <p:grpSpPr>
        <a:xfrm>
          <a:off x="0" y="0"/>
          <a:ext cx="0" cy="0"/>
          <a:chOff x="0" y="0"/>
          <a:chExt cx="0" cy="0"/>
        </a:xfrm>
      </p:grpSpPr>
      <p:pic>
        <p:nvPicPr>
          <p:cNvPr id="254" name="Shape 254"/>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255" name="Shape 255"/>
          <p:cNvCxnSpPr/>
          <p:nvPr/>
        </p:nvCxnSpPr>
        <p:spPr>
          <a:xfrm>
            <a:off x="635000" y="635000"/>
            <a:ext cx="11734800" cy="0"/>
          </a:xfrm>
          <a:prstGeom prst="straightConnector1">
            <a:avLst/>
          </a:prstGeom>
          <a:noFill/>
          <a:ln>
            <a:noFill/>
          </a:ln>
        </p:spPr>
      </p:cxnSp>
      <p:cxnSp>
        <p:nvCxnSpPr>
          <p:cNvPr id="256" name="Shape 256"/>
          <p:cNvCxnSpPr/>
          <p:nvPr/>
        </p:nvCxnSpPr>
        <p:spPr>
          <a:xfrm>
            <a:off x="635000" y="1219200"/>
            <a:ext cx="11734800" cy="0"/>
          </a:xfrm>
          <a:prstGeom prst="straightConnector1">
            <a:avLst/>
          </a:prstGeom>
          <a:noFill/>
          <a:ln>
            <a:noFill/>
          </a:ln>
        </p:spPr>
      </p:cxnSp>
      <p:sp>
        <p:nvSpPr>
          <p:cNvPr id="257" name="Shape 257"/>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258"/>
        <p:cNvGrpSpPr/>
        <p:nvPr/>
      </p:nvGrpSpPr>
      <p:grpSpPr>
        <a:xfrm>
          <a:off x="0" y="0"/>
          <a:ext cx="0" cy="0"/>
          <a:chOff x="0" y="0"/>
          <a:chExt cx="0" cy="0"/>
        </a:xfrm>
      </p:grpSpPr>
      <p:pic>
        <p:nvPicPr>
          <p:cNvPr id="259" name="Shape 259"/>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260" name="Shape 260"/>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261" name="Shape 261"/>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262" name="Shape 262"/>
          <p:cNvCxnSpPr/>
          <p:nvPr/>
        </p:nvCxnSpPr>
        <p:spPr>
          <a:xfrm>
            <a:off x="635000" y="635000"/>
            <a:ext cx="11734800" cy="0"/>
          </a:xfrm>
          <a:prstGeom prst="straightConnector1">
            <a:avLst/>
          </a:prstGeom>
          <a:noFill/>
          <a:ln>
            <a:noFill/>
          </a:ln>
        </p:spPr>
      </p:cxnSp>
      <p:cxnSp>
        <p:nvCxnSpPr>
          <p:cNvPr id="263" name="Shape 263"/>
          <p:cNvCxnSpPr/>
          <p:nvPr/>
        </p:nvCxnSpPr>
        <p:spPr>
          <a:xfrm>
            <a:off x="635000" y="1219200"/>
            <a:ext cx="11734800" cy="0"/>
          </a:xfrm>
          <a:prstGeom prst="straightConnector1">
            <a:avLst/>
          </a:prstGeom>
          <a:noFill/>
          <a:ln>
            <a:noFill/>
          </a:ln>
        </p:spPr>
      </p:cxnSp>
      <p:sp>
        <p:nvSpPr>
          <p:cNvPr id="264" name="Shape 264"/>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5" name="Shape 265"/>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6" name="Shape 266"/>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harts">
    <p:spTree>
      <p:nvGrpSpPr>
        <p:cNvPr id="1" name="Shape 267"/>
        <p:cNvGrpSpPr/>
        <p:nvPr/>
      </p:nvGrpSpPr>
      <p:grpSpPr>
        <a:xfrm>
          <a:off x="0" y="0"/>
          <a:ext cx="0" cy="0"/>
          <a:chOff x="0" y="0"/>
          <a:chExt cx="0" cy="0"/>
        </a:xfrm>
      </p:grpSpPr>
      <p:cxnSp>
        <p:nvCxnSpPr>
          <p:cNvPr id="268" name="Shape 268"/>
          <p:cNvCxnSpPr/>
          <p:nvPr/>
        </p:nvCxnSpPr>
        <p:spPr>
          <a:xfrm>
            <a:off x="635000" y="635000"/>
            <a:ext cx="11734800" cy="0"/>
          </a:xfrm>
          <a:prstGeom prst="straightConnector1">
            <a:avLst/>
          </a:prstGeom>
          <a:noFill/>
          <a:ln>
            <a:noFill/>
          </a:ln>
        </p:spPr>
      </p:cxnSp>
      <p:cxnSp>
        <p:nvCxnSpPr>
          <p:cNvPr id="269" name="Shape 269"/>
          <p:cNvCxnSpPr/>
          <p:nvPr/>
        </p:nvCxnSpPr>
        <p:spPr>
          <a:xfrm>
            <a:off x="635000" y="1219200"/>
            <a:ext cx="11734800" cy="0"/>
          </a:xfrm>
          <a:prstGeom prst="straightConnector1">
            <a:avLst/>
          </a:prstGeom>
          <a:noFill/>
          <a:ln>
            <a:noFill/>
          </a:ln>
        </p:spPr>
      </p:cxnSp>
      <p:sp>
        <p:nvSpPr>
          <p:cNvPr id="270" name="Shape 270"/>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allouts">
    <p:spTree>
      <p:nvGrpSpPr>
        <p:cNvPr id="1" name="Shape 273"/>
        <p:cNvGrpSpPr/>
        <p:nvPr/>
      </p:nvGrpSpPr>
      <p:grpSpPr>
        <a:xfrm>
          <a:off x="0" y="0"/>
          <a:ext cx="0" cy="0"/>
          <a:chOff x="0" y="0"/>
          <a:chExt cx="0" cy="0"/>
        </a:xfrm>
      </p:grpSpPr>
      <p:cxnSp>
        <p:nvCxnSpPr>
          <p:cNvPr id="274" name="Shape 274"/>
          <p:cNvCxnSpPr/>
          <p:nvPr/>
        </p:nvCxnSpPr>
        <p:spPr>
          <a:xfrm>
            <a:off x="635000" y="635000"/>
            <a:ext cx="11734800" cy="0"/>
          </a:xfrm>
          <a:prstGeom prst="straightConnector1">
            <a:avLst/>
          </a:prstGeom>
          <a:noFill/>
          <a:ln>
            <a:noFill/>
          </a:ln>
        </p:spPr>
      </p:cxnSp>
      <p:cxnSp>
        <p:nvCxnSpPr>
          <p:cNvPr id="275" name="Shape 275"/>
          <p:cNvCxnSpPr/>
          <p:nvPr/>
        </p:nvCxnSpPr>
        <p:spPr>
          <a:xfrm>
            <a:off x="635000" y="1219200"/>
            <a:ext cx="11734800" cy="0"/>
          </a:xfrm>
          <a:prstGeom prst="straightConnector1">
            <a:avLst/>
          </a:prstGeom>
          <a:noFill/>
          <a:ln>
            <a:noFill/>
          </a:ln>
        </p:spPr>
      </p:cxnSp>
      <p:grpSp>
        <p:nvGrpSpPr>
          <p:cNvPr id="276" name="Shape 276"/>
          <p:cNvGrpSpPr/>
          <p:nvPr/>
        </p:nvGrpSpPr>
        <p:grpSpPr>
          <a:xfrm>
            <a:off x="635000" y="1828800"/>
            <a:ext cx="1269899" cy="1269899"/>
            <a:chOff x="0" y="0"/>
            <a:chExt cx="1269899" cy="1269899"/>
          </a:xfrm>
        </p:grpSpPr>
        <p:pic>
          <p:nvPicPr>
            <p:cNvPr id="277" name="Shape 277"/>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278" name="Shape 278"/>
            <p:cNvSpPr/>
            <p:nvPr/>
          </p:nvSpPr>
          <p:spPr>
            <a:xfrm>
              <a:off x="889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279" name="Shape 279"/>
          <p:cNvGrpSpPr/>
          <p:nvPr/>
        </p:nvGrpSpPr>
        <p:grpSpPr>
          <a:xfrm>
            <a:off x="2159000" y="1828800"/>
            <a:ext cx="1269899" cy="1269899"/>
            <a:chOff x="0" y="0"/>
            <a:chExt cx="1269899" cy="1269899"/>
          </a:xfrm>
        </p:grpSpPr>
        <p:pic>
          <p:nvPicPr>
            <p:cNvPr id="280" name="Shape 280"/>
            <p:cNvPicPr preferRelativeResize="0"/>
            <p:nvPr/>
          </p:nvPicPr>
          <p:blipFill rotWithShape="1">
            <a:blip r:embed="rId3">
              <a:alphaModFix/>
            </a:blip>
            <a:srcRect/>
            <a:stretch/>
          </p:blipFill>
          <p:spPr>
            <a:xfrm>
              <a:off x="0" y="0"/>
              <a:ext cx="1269899" cy="1269899"/>
            </a:xfrm>
            <a:prstGeom prst="rect">
              <a:avLst/>
            </a:prstGeom>
            <a:noFill/>
            <a:ln>
              <a:noFill/>
            </a:ln>
          </p:spPr>
        </p:pic>
        <p:sp>
          <p:nvSpPr>
            <p:cNvPr id="281" name="Shape 281"/>
            <p:cNvSpPr/>
            <p:nvPr/>
          </p:nvSpPr>
          <p:spPr>
            <a:xfrm>
              <a:off x="101600" y="3479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2" name="Shape 282"/>
          <p:cNvGrpSpPr/>
          <p:nvPr/>
        </p:nvGrpSpPr>
        <p:grpSpPr>
          <a:xfrm>
            <a:off x="635000" y="3340100"/>
            <a:ext cx="1269899" cy="1269899"/>
            <a:chOff x="0" y="0"/>
            <a:chExt cx="1269899" cy="1269899"/>
          </a:xfrm>
        </p:grpSpPr>
        <p:pic>
          <p:nvPicPr>
            <p:cNvPr id="283" name="Shape 283"/>
            <p:cNvPicPr preferRelativeResize="0"/>
            <p:nvPr/>
          </p:nvPicPr>
          <p:blipFill rotWithShape="1">
            <a:blip r:embed="rId4">
              <a:alphaModFix/>
            </a:blip>
            <a:srcRect/>
            <a:stretch/>
          </p:blipFill>
          <p:spPr>
            <a:xfrm>
              <a:off x="0" y="0"/>
              <a:ext cx="1269899" cy="1269899"/>
            </a:xfrm>
            <a:prstGeom prst="rect">
              <a:avLst/>
            </a:prstGeom>
            <a:noFill/>
            <a:ln>
              <a:noFill/>
            </a:ln>
          </p:spPr>
        </p:pic>
        <p:sp>
          <p:nvSpPr>
            <p:cNvPr id="284" name="Shape 284"/>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5" name="Shape 285"/>
          <p:cNvGrpSpPr/>
          <p:nvPr/>
        </p:nvGrpSpPr>
        <p:grpSpPr>
          <a:xfrm>
            <a:off x="2159000" y="3340100"/>
            <a:ext cx="1269899" cy="1269899"/>
            <a:chOff x="0" y="0"/>
            <a:chExt cx="1269899" cy="1269899"/>
          </a:xfrm>
        </p:grpSpPr>
        <p:pic>
          <p:nvPicPr>
            <p:cNvPr id="286" name="Shape 286"/>
            <p:cNvPicPr preferRelativeResize="0"/>
            <p:nvPr/>
          </p:nvPicPr>
          <p:blipFill rotWithShape="1">
            <a:blip r:embed="rId5">
              <a:alphaModFix/>
            </a:blip>
            <a:srcRect/>
            <a:stretch/>
          </p:blipFill>
          <p:spPr>
            <a:xfrm>
              <a:off x="0" y="0"/>
              <a:ext cx="1269899" cy="1269899"/>
            </a:xfrm>
            <a:prstGeom prst="rect">
              <a:avLst/>
            </a:prstGeom>
            <a:noFill/>
            <a:ln>
              <a:noFill/>
            </a:ln>
          </p:spPr>
        </p:pic>
        <p:sp>
          <p:nvSpPr>
            <p:cNvPr id="287" name="Shape 287"/>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8" name="Shape 288"/>
          <p:cNvGrpSpPr/>
          <p:nvPr/>
        </p:nvGrpSpPr>
        <p:grpSpPr>
          <a:xfrm>
            <a:off x="635000" y="4876800"/>
            <a:ext cx="1269899" cy="1269899"/>
            <a:chOff x="0" y="0"/>
            <a:chExt cx="1269899" cy="1269899"/>
          </a:xfrm>
        </p:grpSpPr>
        <p:pic>
          <p:nvPicPr>
            <p:cNvPr id="289" name="Shape 289"/>
            <p:cNvPicPr preferRelativeResize="0"/>
            <p:nvPr/>
          </p:nvPicPr>
          <p:blipFill rotWithShape="1">
            <a:blip r:embed="rId6">
              <a:alphaModFix/>
            </a:blip>
            <a:srcRect/>
            <a:stretch/>
          </p:blipFill>
          <p:spPr>
            <a:xfrm>
              <a:off x="0" y="0"/>
              <a:ext cx="1269899" cy="1269899"/>
            </a:xfrm>
            <a:prstGeom prst="rect">
              <a:avLst/>
            </a:prstGeom>
            <a:noFill/>
            <a:ln>
              <a:noFill/>
            </a:ln>
          </p:spPr>
        </p:pic>
        <p:sp>
          <p:nvSpPr>
            <p:cNvPr id="290" name="Shape 290"/>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91" name="Shape 291"/>
          <p:cNvGrpSpPr/>
          <p:nvPr/>
        </p:nvGrpSpPr>
        <p:grpSpPr>
          <a:xfrm>
            <a:off x="2159000" y="4876800"/>
            <a:ext cx="1269899" cy="1269899"/>
            <a:chOff x="0" y="0"/>
            <a:chExt cx="1269899" cy="1269899"/>
          </a:xfrm>
        </p:grpSpPr>
        <p:pic>
          <p:nvPicPr>
            <p:cNvPr id="292" name="Shape 292"/>
            <p:cNvPicPr preferRelativeResize="0"/>
            <p:nvPr/>
          </p:nvPicPr>
          <p:blipFill rotWithShape="1">
            <a:blip r:embed="rId7">
              <a:alphaModFix/>
            </a:blip>
            <a:srcRect/>
            <a:stretch/>
          </p:blipFill>
          <p:spPr>
            <a:xfrm>
              <a:off x="0" y="0"/>
              <a:ext cx="1269899" cy="1269899"/>
            </a:xfrm>
            <a:prstGeom prst="rect">
              <a:avLst/>
            </a:prstGeom>
            <a:noFill/>
            <a:ln>
              <a:noFill/>
            </a:ln>
          </p:spPr>
        </p:pic>
        <p:sp>
          <p:nvSpPr>
            <p:cNvPr id="293" name="Shape 293"/>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294" name="Shape 294"/>
          <p:cNvSpPr/>
          <p:nvPr/>
        </p:nvSpPr>
        <p:spPr>
          <a:xfrm>
            <a:off x="8790781" y="1828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Doet</a:t>
            </a:r>
          </a:p>
        </p:txBody>
      </p:sp>
      <p:grpSp>
        <p:nvGrpSpPr>
          <p:cNvPr id="295" name="Shape 295"/>
          <p:cNvGrpSpPr/>
          <p:nvPr/>
        </p:nvGrpSpPr>
        <p:grpSpPr>
          <a:xfrm>
            <a:off x="4051298" y="1828799"/>
            <a:ext cx="2031899" cy="2031899"/>
            <a:chOff x="0" y="0"/>
            <a:chExt cx="2031899" cy="2031899"/>
          </a:xfrm>
        </p:grpSpPr>
        <p:pic>
          <p:nvPicPr>
            <p:cNvPr id="296" name="Shape 296"/>
            <p:cNvPicPr preferRelativeResize="0"/>
            <p:nvPr/>
          </p:nvPicPr>
          <p:blipFill rotWithShape="1">
            <a:blip r:embed="rId8">
              <a:alphaModFix/>
            </a:blip>
            <a:srcRect/>
            <a:stretch/>
          </p:blipFill>
          <p:spPr>
            <a:xfrm>
              <a:off x="0" y="0"/>
              <a:ext cx="2031899" cy="2031899"/>
            </a:xfrm>
            <a:prstGeom prst="rect">
              <a:avLst/>
            </a:prstGeom>
            <a:noFill/>
            <a:ln>
              <a:noFill/>
            </a:ln>
          </p:spPr>
        </p:pic>
        <p:sp>
          <p:nvSpPr>
            <p:cNvPr id="297" name="Shape 297"/>
            <p:cNvSpPr/>
            <p:nvPr/>
          </p:nvSpPr>
          <p:spPr>
            <a:xfrm>
              <a:off x="1651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298" name="Shape 298"/>
            <p:cNvSpPr/>
            <p:nvPr/>
          </p:nvSpPr>
          <p:spPr>
            <a:xfrm>
              <a:off x="1651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99" name="Shape 299"/>
          <p:cNvGrpSpPr/>
          <p:nvPr/>
        </p:nvGrpSpPr>
        <p:grpSpPr>
          <a:xfrm>
            <a:off x="6362698" y="1828799"/>
            <a:ext cx="2031899" cy="2031899"/>
            <a:chOff x="0" y="0"/>
            <a:chExt cx="2031899" cy="2031899"/>
          </a:xfrm>
        </p:grpSpPr>
        <p:pic>
          <p:nvPicPr>
            <p:cNvPr id="300" name="Shape 300"/>
            <p:cNvPicPr preferRelativeResize="0"/>
            <p:nvPr/>
          </p:nvPicPr>
          <p:blipFill rotWithShape="1">
            <a:blip r:embed="rId9">
              <a:alphaModFix/>
            </a:blip>
            <a:srcRect/>
            <a:stretch/>
          </p:blipFill>
          <p:spPr>
            <a:xfrm>
              <a:off x="0" y="0"/>
              <a:ext cx="2031899" cy="2031899"/>
            </a:xfrm>
            <a:prstGeom prst="rect">
              <a:avLst/>
            </a:prstGeom>
            <a:noFill/>
            <a:ln>
              <a:noFill/>
            </a:ln>
          </p:spPr>
        </p:pic>
        <p:sp>
          <p:nvSpPr>
            <p:cNvPr id="301" name="Shape 301"/>
            <p:cNvSpPr/>
            <p:nvPr/>
          </p:nvSpPr>
          <p:spPr>
            <a:xfrm>
              <a:off x="1778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2" name="Shape 302"/>
            <p:cNvSpPr/>
            <p:nvPr/>
          </p:nvSpPr>
          <p:spPr>
            <a:xfrm>
              <a:off x="1778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3" name="Shape 303"/>
          <p:cNvGrpSpPr/>
          <p:nvPr/>
        </p:nvGrpSpPr>
        <p:grpSpPr>
          <a:xfrm>
            <a:off x="4051298" y="4114798"/>
            <a:ext cx="2031899" cy="2031899"/>
            <a:chOff x="0" y="0"/>
            <a:chExt cx="2031899" cy="2031899"/>
          </a:xfrm>
        </p:grpSpPr>
        <p:pic>
          <p:nvPicPr>
            <p:cNvPr id="304" name="Shape 304"/>
            <p:cNvPicPr preferRelativeResize="0"/>
            <p:nvPr/>
          </p:nvPicPr>
          <p:blipFill rotWithShape="1">
            <a:blip r:embed="rId10">
              <a:alphaModFix/>
            </a:blip>
            <a:srcRect/>
            <a:stretch/>
          </p:blipFill>
          <p:spPr>
            <a:xfrm>
              <a:off x="0" y="0"/>
              <a:ext cx="2031899" cy="2031899"/>
            </a:xfrm>
            <a:prstGeom prst="rect">
              <a:avLst/>
            </a:prstGeom>
            <a:noFill/>
            <a:ln>
              <a:noFill/>
            </a:ln>
          </p:spPr>
        </p:pic>
        <p:sp>
          <p:nvSpPr>
            <p:cNvPr id="305" name="Shape 305"/>
            <p:cNvSpPr/>
            <p:nvPr/>
          </p:nvSpPr>
          <p:spPr>
            <a:xfrm>
              <a:off x="1651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6" name="Shape 306"/>
            <p:cNvSpPr/>
            <p:nvPr/>
          </p:nvSpPr>
          <p:spPr>
            <a:xfrm>
              <a:off x="1651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7" name="Shape 307"/>
          <p:cNvGrpSpPr/>
          <p:nvPr/>
        </p:nvGrpSpPr>
        <p:grpSpPr>
          <a:xfrm>
            <a:off x="6362698" y="4114798"/>
            <a:ext cx="2031899" cy="2031899"/>
            <a:chOff x="0" y="0"/>
            <a:chExt cx="2031899" cy="2031899"/>
          </a:xfrm>
        </p:grpSpPr>
        <p:pic>
          <p:nvPicPr>
            <p:cNvPr id="308" name="Shape 308"/>
            <p:cNvPicPr preferRelativeResize="0"/>
            <p:nvPr/>
          </p:nvPicPr>
          <p:blipFill rotWithShape="1">
            <a:blip r:embed="rId11">
              <a:alphaModFix/>
            </a:blip>
            <a:srcRect/>
            <a:stretch/>
          </p:blipFill>
          <p:spPr>
            <a:xfrm>
              <a:off x="0" y="0"/>
              <a:ext cx="2031899" cy="2031899"/>
            </a:xfrm>
            <a:prstGeom prst="rect">
              <a:avLst/>
            </a:prstGeom>
            <a:noFill/>
            <a:ln>
              <a:noFill/>
            </a:ln>
          </p:spPr>
        </p:pic>
        <p:sp>
          <p:nvSpPr>
            <p:cNvPr id="309" name="Shape 309"/>
            <p:cNvSpPr/>
            <p:nvPr/>
          </p:nvSpPr>
          <p:spPr>
            <a:xfrm>
              <a:off x="1778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10" name="Shape 310"/>
            <p:cNvSpPr/>
            <p:nvPr/>
          </p:nvSpPr>
          <p:spPr>
            <a:xfrm>
              <a:off x="1778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311" name="Shape 311"/>
          <p:cNvSpPr/>
          <p:nvPr/>
        </p:nvSpPr>
        <p:spPr>
          <a:xfrm>
            <a:off x="8790781" y="4114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Activity">
    <p:spTree>
      <p:nvGrpSpPr>
        <p:cNvPr id="1" name="Shape 312"/>
        <p:cNvGrpSpPr/>
        <p:nvPr/>
      </p:nvGrpSpPr>
      <p:grpSpPr>
        <a:xfrm>
          <a:off x="0" y="0"/>
          <a:ext cx="0" cy="0"/>
          <a:chOff x="0" y="0"/>
          <a:chExt cx="0" cy="0"/>
        </a:xfrm>
      </p:grpSpPr>
      <p:cxnSp>
        <p:nvCxnSpPr>
          <p:cNvPr id="313" name="Shape 313"/>
          <p:cNvCxnSpPr/>
          <p:nvPr/>
        </p:nvCxnSpPr>
        <p:spPr>
          <a:xfrm>
            <a:off x="635000" y="635000"/>
            <a:ext cx="11734800" cy="0"/>
          </a:xfrm>
          <a:prstGeom prst="straightConnector1">
            <a:avLst/>
          </a:prstGeom>
          <a:noFill/>
          <a:ln>
            <a:noFill/>
          </a:ln>
        </p:spPr>
      </p:cxnSp>
      <p:cxnSp>
        <p:nvCxnSpPr>
          <p:cNvPr id="314" name="Shape 314"/>
          <p:cNvCxnSpPr/>
          <p:nvPr/>
        </p:nvCxnSpPr>
        <p:spPr>
          <a:xfrm>
            <a:off x="635000" y="1219200"/>
            <a:ext cx="11734800" cy="0"/>
          </a:xfrm>
          <a:prstGeom prst="straightConnector1">
            <a:avLst/>
          </a:prstGeom>
          <a:noFill/>
          <a:ln>
            <a:noFill/>
          </a:ln>
        </p:spPr>
      </p:cxnSp>
      <p:grpSp>
        <p:nvGrpSpPr>
          <p:cNvPr id="315" name="Shape 315"/>
          <p:cNvGrpSpPr/>
          <p:nvPr/>
        </p:nvGrpSpPr>
        <p:grpSpPr>
          <a:xfrm>
            <a:off x="1384300" y="3130550"/>
            <a:ext cx="1269899" cy="1269899"/>
            <a:chOff x="0" y="0"/>
            <a:chExt cx="1269899" cy="1269899"/>
          </a:xfrm>
        </p:grpSpPr>
        <p:pic>
          <p:nvPicPr>
            <p:cNvPr id="316" name="Shape 316"/>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17" name="Shape 317"/>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18" name="Shape 318"/>
          <p:cNvCxnSpPr/>
          <p:nvPr/>
        </p:nvCxnSpPr>
        <p:spPr>
          <a:xfrm rot="10800000" flipH="1">
            <a:off x="3911600" y="3243397"/>
            <a:ext cx="3735000" cy="299"/>
          </a:xfrm>
          <a:prstGeom prst="straightConnector1">
            <a:avLst/>
          </a:prstGeom>
          <a:noFill/>
          <a:ln>
            <a:noFill/>
          </a:ln>
        </p:spPr>
      </p:cxnSp>
      <p:cxnSp>
        <p:nvCxnSpPr>
          <p:cNvPr id="319" name="Shape 319"/>
          <p:cNvCxnSpPr/>
          <p:nvPr/>
        </p:nvCxnSpPr>
        <p:spPr>
          <a:xfrm rot="10800000" flipH="1">
            <a:off x="3911600" y="5381314"/>
            <a:ext cx="3735000" cy="299"/>
          </a:xfrm>
          <a:prstGeom prst="straightConnector1">
            <a:avLst/>
          </a:prstGeom>
          <a:noFill/>
          <a:ln>
            <a:noFill/>
          </a:ln>
        </p:spPr>
      </p:cxnSp>
      <p:sp>
        <p:nvSpPr>
          <p:cNvPr id="320" name="Shape 320"/>
          <p:cNvSpPr/>
          <p:nvPr/>
        </p:nvSpPr>
        <p:spPr>
          <a:xfrm>
            <a:off x="3911600" y="2989696"/>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321" name="Shape 321"/>
          <p:cNvSpPr/>
          <p:nvPr/>
        </p:nvSpPr>
        <p:spPr>
          <a:xfrm>
            <a:off x="3911600" y="5114914"/>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322" name="Shape 322"/>
          <p:cNvCxnSpPr/>
          <p:nvPr/>
        </p:nvCxnSpPr>
        <p:spPr>
          <a:xfrm rot="10800000" flipH="1">
            <a:off x="3911600" y="2223000"/>
            <a:ext cx="3735000" cy="299"/>
          </a:xfrm>
          <a:prstGeom prst="straightConnector1">
            <a:avLst/>
          </a:prstGeom>
          <a:noFill/>
          <a:ln>
            <a:noFill/>
          </a:ln>
        </p:spPr>
      </p:cxnSp>
      <p:sp>
        <p:nvSpPr>
          <p:cNvPr id="323" name="Shape 323"/>
          <p:cNvSpPr/>
          <p:nvPr/>
        </p:nvSpPr>
        <p:spPr>
          <a:xfrm>
            <a:off x="3911600" y="196929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324" name="Shape 324"/>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325"/>
        <p:cNvGrpSpPr/>
        <p:nvPr/>
      </p:nvGrpSpPr>
      <p:grpSpPr>
        <a:xfrm>
          <a:off x="0" y="0"/>
          <a:ext cx="0" cy="0"/>
          <a:chOff x="0" y="0"/>
          <a:chExt cx="0" cy="0"/>
        </a:xfrm>
      </p:grpSpPr>
      <p:cxnSp>
        <p:nvCxnSpPr>
          <p:cNvPr id="326" name="Shape 326"/>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27" name="Shape 327"/>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28" name="Shape 328"/>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329"/>
        <p:cNvGrpSpPr/>
        <p:nvPr/>
      </p:nvGrpSpPr>
      <p:grpSpPr>
        <a:xfrm>
          <a:off x="0" y="0"/>
          <a:ext cx="0" cy="0"/>
          <a:chOff x="0" y="0"/>
          <a:chExt cx="0" cy="0"/>
        </a:xfrm>
      </p:grpSpPr>
      <p:cxnSp>
        <p:nvCxnSpPr>
          <p:cNvPr id="330" name="Shape 330"/>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31" name="Shape 331"/>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32" name="Shape 332"/>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Shape 33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334"/>
        <p:cNvGrpSpPr/>
        <p:nvPr/>
      </p:nvGrpSpPr>
      <p:grpSpPr>
        <a:xfrm>
          <a:off x="0" y="0"/>
          <a:ext cx="0" cy="0"/>
          <a:chOff x="0" y="0"/>
          <a:chExt cx="0" cy="0"/>
        </a:xfrm>
      </p:grpSpPr>
      <p:cxnSp>
        <p:nvCxnSpPr>
          <p:cNvPr id="335" name="Shape 335"/>
          <p:cNvCxnSpPr/>
          <p:nvPr/>
        </p:nvCxnSpPr>
        <p:spPr>
          <a:xfrm>
            <a:off x="635000" y="635000"/>
            <a:ext cx="11734800" cy="0"/>
          </a:xfrm>
          <a:prstGeom prst="straightConnector1">
            <a:avLst/>
          </a:prstGeom>
          <a:noFill/>
          <a:ln>
            <a:noFill/>
          </a:ln>
        </p:spPr>
      </p:cxnSp>
      <p:cxnSp>
        <p:nvCxnSpPr>
          <p:cNvPr id="336" name="Shape 336"/>
          <p:cNvCxnSpPr/>
          <p:nvPr/>
        </p:nvCxnSpPr>
        <p:spPr>
          <a:xfrm>
            <a:off x="635000" y="1219200"/>
            <a:ext cx="11734800" cy="0"/>
          </a:xfrm>
          <a:prstGeom prst="straightConnector1">
            <a:avLst/>
          </a:prstGeom>
          <a:noFill/>
          <a:ln>
            <a:noFill/>
          </a:ln>
        </p:spPr>
      </p:cxnSp>
      <p:grpSp>
        <p:nvGrpSpPr>
          <p:cNvPr id="337" name="Shape 337"/>
          <p:cNvGrpSpPr/>
          <p:nvPr/>
        </p:nvGrpSpPr>
        <p:grpSpPr>
          <a:xfrm>
            <a:off x="1384300" y="3130550"/>
            <a:ext cx="1269899" cy="1269899"/>
            <a:chOff x="0" y="0"/>
            <a:chExt cx="1269899" cy="1269899"/>
          </a:xfrm>
        </p:grpSpPr>
        <p:pic>
          <p:nvPicPr>
            <p:cNvPr id="338" name="Shape 338"/>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39" name="Shape 339"/>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40" name="Shape 340"/>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ase Study">
    <p:spTree>
      <p:nvGrpSpPr>
        <p:cNvPr id="1" name="Shape 341"/>
        <p:cNvGrpSpPr/>
        <p:nvPr/>
      </p:nvGrpSpPr>
      <p:grpSpPr>
        <a:xfrm>
          <a:off x="0" y="0"/>
          <a:ext cx="0" cy="0"/>
          <a:chOff x="0" y="0"/>
          <a:chExt cx="0" cy="0"/>
        </a:xfrm>
      </p:grpSpPr>
      <p:cxnSp>
        <p:nvCxnSpPr>
          <p:cNvPr id="342" name="Shape 342"/>
          <p:cNvCxnSpPr/>
          <p:nvPr/>
        </p:nvCxnSpPr>
        <p:spPr>
          <a:xfrm>
            <a:off x="635000" y="635000"/>
            <a:ext cx="11734800" cy="0"/>
          </a:xfrm>
          <a:prstGeom prst="straightConnector1">
            <a:avLst/>
          </a:prstGeom>
          <a:noFill/>
          <a:ln>
            <a:noFill/>
          </a:ln>
        </p:spPr>
      </p:cxnSp>
      <p:cxnSp>
        <p:nvCxnSpPr>
          <p:cNvPr id="343" name="Shape 343"/>
          <p:cNvCxnSpPr/>
          <p:nvPr/>
        </p:nvCxnSpPr>
        <p:spPr>
          <a:xfrm>
            <a:off x="635000" y="1219200"/>
            <a:ext cx="11734800" cy="0"/>
          </a:xfrm>
          <a:prstGeom prst="straightConnector1">
            <a:avLst/>
          </a:prstGeom>
          <a:noFill/>
          <a:ln>
            <a:noFill/>
          </a:ln>
        </p:spPr>
      </p:cxnSp>
      <p:cxnSp>
        <p:nvCxnSpPr>
          <p:cNvPr id="344" name="Shape 344"/>
          <p:cNvCxnSpPr/>
          <p:nvPr/>
        </p:nvCxnSpPr>
        <p:spPr>
          <a:xfrm rot="10800000" flipH="1">
            <a:off x="8623300" y="2781000"/>
            <a:ext cx="3735000" cy="299"/>
          </a:xfrm>
          <a:prstGeom prst="straightConnector1">
            <a:avLst/>
          </a:prstGeom>
          <a:noFill/>
          <a:ln>
            <a:noFill/>
          </a:ln>
        </p:spPr>
      </p:cxnSp>
      <p:cxnSp>
        <p:nvCxnSpPr>
          <p:cNvPr id="345" name="Shape 345"/>
          <p:cNvCxnSpPr/>
          <p:nvPr/>
        </p:nvCxnSpPr>
        <p:spPr>
          <a:xfrm rot="10800000" flipH="1">
            <a:off x="635000" y="2781000"/>
            <a:ext cx="7742699" cy="299"/>
          </a:xfrm>
          <a:prstGeom prst="straightConnector1">
            <a:avLst/>
          </a:prstGeom>
          <a:noFill/>
          <a:ln>
            <a:noFill/>
          </a:ln>
        </p:spPr>
      </p:cxnSp>
      <p:sp>
        <p:nvSpPr>
          <p:cNvPr id="346" name="Shape 346"/>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347" name="Shape 347"/>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348" name="Shape 348"/>
          <p:cNvSpPr txBox="1">
            <a:spLocks noGrp="1"/>
          </p:cNvSpPr>
          <p:nvPr>
            <p:ph type="sldNum" idx="12"/>
          </p:nvPr>
        </p:nvSpPr>
        <p:spPr>
          <a:xfrm>
            <a:off x="12014200" y="739139"/>
            <a:ext cx="345899"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1" name="Shape 351"/>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352" name="Shape 352"/>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353"/>
        <p:cNvGrpSpPr/>
        <p:nvPr/>
      </p:nvGrpSpPr>
      <p:grpSpPr>
        <a:xfrm>
          <a:off x="0" y="0"/>
          <a:ext cx="0" cy="0"/>
          <a:chOff x="0" y="0"/>
          <a:chExt cx="0" cy="0"/>
        </a:xfrm>
      </p:grpSpPr>
      <p:pic>
        <p:nvPicPr>
          <p:cNvPr id="354" name="Shape 35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355" name="Shape 355"/>
          <p:cNvCxnSpPr/>
          <p:nvPr/>
        </p:nvCxnSpPr>
        <p:spPr>
          <a:xfrm>
            <a:off x="635000" y="635000"/>
            <a:ext cx="11734800" cy="0"/>
          </a:xfrm>
          <a:prstGeom prst="straightConnector1">
            <a:avLst/>
          </a:prstGeom>
          <a:noFill/>
          <a:ln>
            <a:noFill/>
          </a:ln>
        </p:spPr>
      </p:cxnSp>
      <p:cxnSp>
        <p:nvCxnSpPr>
          <p:cNvPr id="356" name="Shape 356"/>
          <p:cNvCxnSpPr/>
          <p:nvPr/>
        </p:nvCxnSpPr>
        <p:spPr>
          <a:xfrm>
            <a:off x="635000" y="1219200"/>
            <a:ext cx="11734800" cy="0"/>
          </a:xfrm>
          <a:prstGeom prst="straightConnector1">
            <a:avLst/>
          </a:prstGeom>
          <a:noFill/>
          <a:ln>
            <a:noFill/>
          </a:ln>
        </p:spPr>
      </p:cxnSp>
      <p:sp>
        <p:nvSpPr>
          <p:cNvPr id="357" name="Shape 35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8" name="Shape 358"/>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359"/>
        <p:cNvGrpSpPr/>
        <p:nvPr/>
      </p:nvGrpSpPr>
      <p:grpSpPr>
        <a:xfrm>
          <a:off x="0" y="0"/>
          <a:ext cx="0" cy="0"/>
          <a:chOff x="0" y="0"/>
          <a:chExt cx="0" cy="0"/>
        </a:xfrm>
      </p:grpSpPr>
      <p:pic>
        <p:nvPicPr>
          <p:cNvPr id="360" name="Shape 360"/>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361" name="Shape 361"/>
          <p:cNvCxnSpPr/>
          <p:nvPr/>
        </p:nvCxnSpPr>
        <p:spPr>
          <a:xfrm>
            <a:off x="635000" y="635000"/>
            <a:ext cx="11734800" cy="0"/>
          </a:xfrm>
          <a:prstGeom prst="straightConnector1">
            <a:avLst/>
          </a:prstGeom>
          <a:noFill/>
          <a:ln>
            <a:noFill/>
          </a:ln>
        </p:spPr>
      </p:cxnSp>
      <p:cxnSp>
        <p:nvCxnSpPr>
          <p:cNvPr id="362" name="Shape 362"/>
          <p:cNvCxnSpPr/>
          <p:nvPr/>
        </p:nvCxnSpPr>
        <p:spPr>
          <a:xfrm>
            <a:off x="635000" y="1219200"/>
            <a:ext cx="11734800" cy="0"/>
          </a:xfrm>
          <a:prstGeom prst="straightConnector1">
            <a:avLst/>
          </a:prstGeom>
          <a:noFill/>
          <a:ln>
            <a:noFill/>
          </a:ln>
        </p:spPr>
      </p:cxnSp>
      <p:sp>
        <p:nvSpPr>
          <p:cNvPr id="363" name="Shape 363"/>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64" name="Shape 364"/>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365"/>
        <p:cNvGrpSpPr/>
        <p:nvPr/>
      </p:nvGrpSpPr>
      <p:grpSpPr>
        <a:xfrm>
          <a:off x="0" y="0"/>
          <a:ext cx="0" cy="0"/>
          <a:chOff x="0" y="0"/>
          <a:chExt cx="0" cy="0"/>
        </a:xfrm>
      </p:grpSpPr>
      <p:pic>
        <p:nvPicPr>
          <p:cNvPr id="366" name="Shape 366"/>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367" name="Shape 367"/>
          <p:cNvCxnSpPr/>
          <p:nvPr/>
        </p:nvCxnSpPr>
        <p:spPr>
          <a:xfrm>
            <a:off x="635000" y="635000"/>
            <a:ext cx="11734800" cy="0"/>
          </a:xfrm>
          <a:prstGeom prst="straightConnector1">
            <a:avLst/>
          </a:prstGeom>
          <a:noFill/>
          <a:ln>
            <a:noFill/>
          </a:ln>
        </p:spPr>
      </p:cxnSp>
      <p:cxnSp>
        <p:nvCxnSpPr>
          <p:cNvPr id="368" name="Shape 368"/>
          <p:cNvCxnSpPr/>
          <p:nvPr/>
        </p:nvCxnSpPr>
        <p:spPr>
          <a:xfrm>
            <a:off x="635000" y="1219200"/>
            <a:ext cx="11734800" cy="0"/>
          </a:xfrm>
          <a:prstGeom prst="straightConnector1">
            <a:avLst/>
          </a:prstGeom>
          <a:noFill/>
          <a:ln>
            <a:noFill/>
          </a:ln>
        </p:spPr>
      </p:cxnSp>
      <p:sp>
        <p:nvSpPr>
          <p:cNvPr id="369" name="Shape 369"/>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70" name="Shape 37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371"/>
        <p:cNvGrpSpPr/>
        <p:nvPr/>
      </p:nvGrpSpPr>
      <p:grpSpPr>
        <a:xfrm>
          <a:off x="0" y="0"/>
          <a:ext cx="0" cy="0"/>
          <a:chOff x="0" y="0"/>
          <a:chExt cx="0" cy="0"/>
        </a:xfrm>
      </p:grpSpPr>
      <p:pic>
        <p:nvPicPr>
          <p:cNvPr id="372" name="Shape 372"/>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373" name="Shape 373"/>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374" name="Shape 374"/>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375" name="Shape 375"/>
          <p:cNvCxnSpPr/>
          <p:nvPr/>
        </p:nvCxnSpPr>
        <p:spPr>
          <a:xfrm>
            <a:off x="635000" y="635000"/>
            <a:ext cx="11734800" cy="0"/>
          </a:xfrm>
          <a:prstGeom prst="straightConnector1">
            <a:avLst/>
          </a:prstGeom>
          <a:noFill/>
          <a:ln>
            <a:noFill/>
          </a:ln>
        </p:spPr>
      </p:cxnSp>
      <p:cxnSp>
        <p:nvCxnSpPr>
          <p:cNvPr id="376" name="Shape 376"/>
          <p:cNvCxnSpPr/>
          <p:nvPr/>
        </p:nvCxnSpPr>
        <p:spPr>
          <a:xfrm>
            <a:off x="635000" y="1219200"/>
            <a:ext cx="11734800" cy="0"/>
          </a:xfrm>
          <a:prstGeom prst="straightConnector1">
            <a:avLst/>
          </a:prstGeom>
          <a:noFill/>
          <a:ln>
            <a:noFill/>
          </a:ln>
        </p:spPr>
      </p:cxnSp>
      <p:sp>
        <p:nvSpPr>
          <p:cNvPr id="377" name="Shape 377"/>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8" name="Shape 378"/>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9" name="Shape 379"/>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80" name="Shape 38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381"/>
        <p:cNvGrpSpPr/>
        <p:nvPr/>
      </p:nvGrpSpPr>
      <p:grpSpPr>
        <a:xfrm>
          <a:off x="0" y="0"/>
          <a:ext cx="0" cy="0"/>
          <a:chOff x="0" y="0"/>
          <a:chExt cx="0" cy="0"/>
        </a:xfrm>
      </p:grpSpPr>
      <p:cxnSp>
        <p:nvCxnSpPr>
          <p:cNvPr id="382" name="Shape 382"/>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83" name="Shape 383"/>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84" name="Shape 384"/>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385" name="Shape 385"/>
          <p:cNvSpPr txBox="1">
            <a:spLocks noGrp="1"/>
          </p:cNvSpPr>
          <p:nvPr>
            <p:ph type="sldNum" idx="12"/>
          </p:nvPr>
        </p:nvSpPr>
        <p:spPr>
          <a:xfrm>
            <a:off x="12030450" y="739139"/>
            <a:ext cx="345899" cy="426599"/>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Full Image">
    <p:spTree>
      <p:nvGrpSpPr>
        <p:cNvPr id="1" name="Shape 386"/>
        <p:cNvGrpSpPr/>
        <p:nvPr/>
      </p:nvGrpSpPr>
      <p:grpSpPr>
        <a:xfrm>
          <a:off x="0" y="0"/>
          <a:ext cx="0" cy="0"/>
          <a:chOff x="0" y="0"/>
          <a:chExt cx="0" cy="0"/>
        </a:xfrm>
      </p:grpSpPr>
      <p:cxnSp>
        <p:nvCxnSpPr>
          <p:cNvPr id="387" name="Shape 387"/>
          <p:cNvCxnSpPr/>
          <p:nvPr/>
        </p:nvCxnSpPr>
        <p:spPr>
          <a:xfrm>
            <a:off x="635000" y="635000"/>
            <a:ext cx="11734800" cy="0"/>
          </a:xfrm>
          <a:prstGeom prst="straightConnector1">
            <a:avLst/>
          </a:prstGeom>
          <a:noFill/>
          <a:ln>
            <a:noFill/>
          </a:ln>
        </p:spPr>
      </p:cxnSp>
      <p:cxnSp>
        <p:nvCxnSpPr>
          <p:cNvPr id="388" name="Shape 388"/>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389"/>
        <p:cNvGrpSpPr/>
        <p:nvPr/>
      </p:nvGrpSpPr>
      <p:grpSpPr>
        <a:xfrm>
          <a:off x="0" y="0"/>
          <a:ext cx="0" cy="0"/>
          <a:chOff x="0" y="0"/>
          <a:chExt cx="0" cy="0"/>
        </a:xfrm>
      </p:grpSpPr>
      <p:cxnSp>
        <p:nvCxnSpPr>
          <p:cNvPr id="390" name="Shape 390"/>
          <p:cNvCxnSpPr/>
          <p:nvPr/>
        </p:nvCxnSpPr>
        <p:spPr>
          <a:xfrm>
            <a:off x="635000" y="635000"/>
            <a:ext cx="11734800" cy="0"/>
          </a:xfrm>
          <a:prstGeom prst="straightConnector1">
            <a:avLst/>
          </a:prstGeom>
          <a:noFill/>
          <a:ln>
            <a:noFill/>
          </a:ln>
        </p:spPr>
      </p:cxnSp>
      <p:cxnSp>
        <p:nvCxnSpPr>
          <p:cNvPr id="391" name="Shape 391"/>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392"/>
        <p:cNvGrpSpPr/>
        <p:nvPr/>
      </p:nvGrpSpPr>
      <p:grpSpPr>
        <a:xfrm>
          <a:off x="0" y="0"/>
          <a:ext cx="0" cy="0"/>
          <a:chOff x="0" y="0"/>
          <a:chExt cx="0" cy="0"/>
        </a:xfrm>
      </p:grpSpPr>
      <p:cxnSp>
        <p:nvCxnSpPr>
          <p:cNvPr id="393" name="Shape 393"/>
          <p:cNvCxnSpPr/>
          <p:nvPr/>
        </p:nvCxnSpPr>
        <p:spPr>
          <a:xfrm>
            <a:off x="635000" y="635000"/>
            <a:ext cx="11734800" cy="0"/>
          </a:xfrm>
          <a:prstGeom prst="straightConnector1">
            <a:avLst/>
          </a:prstGeom>
          <a:noFill/>
          <a:ln>
            <a:noFill/>
          </a:ln>
        </p:spPr>
      </p:cxnSp>
      <p:cxnSp>
        <p:nvCxnSpPr>
          <p:cNvPr id="394" name="Shape 394"/>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395"/>
        <p:cNvGrpSpPr/>
        <p:nvPr/>
      </p:nvGrpSpPr>
      <p:grpSpPr>
        <a:xfrm>
          <a:off x="0" y="0"/>
          <a:ext cx="0" cy="0"/>
          <a:chOff x="0" y="0"/>
          <a:chExt cx="0" cy="0"/>
        </a:xfrm>
      </p:grpSpPr>
      <p:cxnSp>
        <p:nvCxnSpPr>
          <p:cNvPr id="396" name="Shape 396"/>
          <p:cNvCxnSpPr/>
          <p:nvPr/>
        </p:nvCxnSpPr>
        <p:spPr>
          <a:xfrm>
            <a:off x="635000" y="635000"/>
            <a:ext cx="11734800" cy="0"/>
          </a:xfrm>
          <a:prstGeom prst="straightConnector1">
            <a:avLst/>
          </a:prstGeom>
          <a:noFill/>
          <a:ln>
            <a:noFill/>
          </a:ln>
        </p:spPr>
      </p:cxnSp>
      <p:cxnSp>
        <p:nvCxnSpPr>
          <p:cNvPr id="397" name="Shape 397"/>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ivider">
    <p:spTree>
      <p:nvGrpSpPr>
        <p:cNvPr id="1" name="Shape 398"/>
        <p:cNvGrpSpPr/>
        <p:nvPr/>
      </p:nvGrpSpPr>
      <p:grpSpPr>
        <a:xfrm>
          <a:off x="0" y="0"/>
          <a:ext cx="0" cy="0"/>
          <a:chOff x="0" y="0"/>
          <a:chExt cx="0" cy="0"/>
        </a:xfrm>
      </p:grpSpPr>
      <p:cxnSp>
        <p:nvCxnSpPr>
          <p:cNvPr id="399" name="Shape 399"/>
          <p:cNvCxnSpPr/>
          <p:nvPr/>
        </p:nvCxnSpPr>
        <p:spPr>
          <a:xfrm>
            <a:off x="635000" y="635000"/>
            <a:ext cx="11734800" cy="0"/>
          </a:xfrm>
          <a:prstGeom prst="straightConnector1">
            <a:avLst/>
          </a:prstGeom>
          <a:noFill/>
          <a:ln>
            <a:noFill/>
          </a:ln>
        </p:spPr>
      </p:cxnSp>
      <p:cxnSp>
        <p:nvCxnSpPr>
          <p:cNvPr id="400" name="Shape 400"/>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401"/>
        <p:cNvGrpSpPr/>
        <p:nvPr/>
      </p:nvGrpSpPr>
      <p:grpSpPr>
        <a:xfrm>
          <a:off x="0" y="0"/>
          <a:ext cx="0" cy="0"/>
          <a:chOff x="0" y="0"/>
          <a:chExt cx="0" cy="0"/>
        </a:xfrm>
      </p:grpSpPr>
      <p:cxnSp>
        <p:nvCxnSpPr>
          <p:cNvPr id="402" name="Shape 40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3" name="Shape 40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404"/>
        <p:cNvGrpSpPr/>
        <p:nvPr/>
      </p:nvGrpSpPr>
      <p:grpSpPr>
        <a:xfrm>
          <a:off x="0" y="0"/>
          <a:ext cx="0" cy="0"/>
          <a:chOff x="0" y="0"/>
          <a:chExt cx="0" cy="0"/>
        </a:xfrm>
      </p:grpSpPr>
      <p:cxnSp>
        <p:nvCxnSpPr>
          <p:cNvPr id="405" name="Shape 405"/>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6" name="Shape 406"/>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407" name="Shape 407"/>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408" name="Shape 408"/>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slideLayout" Target="../slideLayouts/slideLayout59.xml"/><Relationship Id="rId30" Type="http://schemas.openxmlformats.org/officeDocument/2006/relationships/slideLayout" Target="../slideLayouts/slideLayout60.xml"/><Relationship Id="rId31" Type="http://schemas.openxmlformats.org/officeDocument/2006/relationships/slideLayout" Target="../slideLayouts/slideLayout61.xml"/><Relationship Id="rId32"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
        <p:cNvGrpSpPr/>
        <p:nvPr/>
      </p:nvGrpSpPr>
      <p:grpSpPr>
        <a:xfrm>
          <a:off x="0" y="0"/>
          <a:ext cx="0" cy="0"/>
          <a:chOff x="0" y="0"/>
          <a:chExt cx="0" cy="0"/>
        </a:xfrm>
      </p:grpSpPr>
      <p:cxnSp>
        <p:nvCxnSpPr>
          <p:cNvPr id="208" name="Shape 208"/>
          <p:cNvCxnSpPr/>
          <p:nvPr/>
        </p:nvCxnSpPr>
        <p:spPr>
          <a:xfrm>
            <a:off x="635000" y="635000"/>
            <a:ext cx="11734800" cy="0"/>
          </a:xfrm>
          <a:prstGeom prst="straightConnector1">
            <a:avLst/>
          </a:prstGeom>
          <a:noFill/>
          <a:ln w="9525" cap="flat" cmpd="sng">
            <a:solidFill>
              <a:srgbClr val="000000"/>
            </a:solidFill>
            <a:prstDash val="solid"/>
            <a:round/>
            <a:headEnd type="none" w="med" len="med"/>
            <a:tailEnd type="none" w="med" len="med"/>
          </a:ln>
        </p:spPr>
      </p:cxnSp>
      <p:cxnSp>
        <p:nvCxnSpPr>
          <p:cNvPr id="209" name="Shape 209"/>
          <p:cNvCxnSpPr/>
          <p:nvPr/>
        </p:nvCxnSpPr>
        <p:spPr>
          <a:xfrm>
            <a:off x="635000" y="1219200"/>
            <a:ext cx="11734800" cy="0"/>
          </a:xfrm>
          <a:prstGeom prst="straightConnector1">
            <a:avLst/>
          </a:prstGeom>
          <a:noFill/>
          <a:ln w="9525" cap="flat" cmpd="sng">
            <a:solidFill>
              <a:srgbClr val="000000"/>
            </a:solidFill>
            <a:prstDash val="solid"/>
            <a:round/>
            <a:headEnd type="none" w="med" len="med"/>
            <a:tailEnd type="none" w="med" len="med"/>
          </a:ln>
        </p:spPr>
      </p:cxnSp>
      <p:sp>
        <p:nvSpPr>
          <p:cNvPr id="210" name="Shape 210"/>
          <p:cNvSpPr txBox="1">
            <a:spLocks noGrp="1"/>
          </p:cNvSpPr>
          <p:nvPr>
            <p:ph type="title"/>
          </p:nvPr>
        </p:nvSpPr>
        <p:spPr>
          <a:xfrm>
            <a:off x="635000" y="1473200"/>
            <a:ext cx="11734800" cy="7113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211" name="Shape 21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open.blogs.nytimes.com/2015/08/11/building-the-next-new-york-times-recommendation-engine/?_r=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developers.lyst.com/2014/11/11/word-embeddings-for-fashion/" TargetMode="External"/><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radimrehurek.com/gensim/index.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hyperlink" Target="https://code.google.com/p/word2vec/" TargetMode="External"/><Relationship Id="rId4" Type="http://schemas.openxmlformats.org/officeDocument/2006/relationships/hyperlink" Target="http://nlp.stanford.edu/projects/glove/" TargetMode="External"/><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Reid Offringa</a:t>
            </a:r>
            <a:endParaRPr lang="en-US" sz="2800" b="0" i="1" u="none" strike="noStrike" cap="none" dirty="0">
              <a:solidFill>
                <a:srgbClr val="E52123"/>
              </a:solidFill>
              <a:latin typeface="Georgia"/>
              <a:ea typeface="Georgia"/>
              <a:cs typeface="Georgia"/>
              <a:sym typeface="Georgia"/>
            </a:endParaRPr>
          </a:p>
          <a:p>
            <a:pPr marL="0" marR="0" lvl="0" indent="0" algn="l" rtl="0">
              <a:lnSpc>
                <a:spcPct val="121428"/>
              </a:lnSpc>
              <a:spcBef>
                <a:spcPts val="0"/>
              </a:spcBef>
              <a:buSzPct val="25000"/>
              <a:buNone/>
            </a:pPr>
            <a:r>
              <a:rPr lang="en-US" sz="2800" i="1" dirty="0" smtClean="0">
                <a:solidFill>
                  <a:srgbClr val="EAEAEA"/>
                </a:solidFill>
                <a:latin typeface="Georgia"/>
                <a:ea typeface="Georgia"/>
                <a:cs typeface="Georgia"/>
                <a:sym typeface="Georgia"/>
              </a:rPr>
              <a:t>Data Scientist</a:t>
            </a:r>
            <a:r>
              <a:rPr lang="en-US" sz="2800" b="0" i="1" u="none" strike="noStrike" cap="none" dirty="0" smtClean="0">
                <a:solidFill>
                  <a:srgbClr val="EAEAEA"/>
                </a:solidFill>
                <a:latin typeface="Georgia"/>
                <a:ea typeface="Georgia"/>
                <a:cs typeface="Georgia"/>
                <a:sym typeface="Georgia"/>
              </a:rPr>
              <a:t>, Glooko</a:t>
            </a:r>
            <a:endParaRPr lang="en-US" sz="2800" b="0" i="1" u="none" strike="noStrike" cap="none" dirty="0">
              <a:solidFill>
                <a:srgbClr val="EAEAEA"/>
              </a:solidFill>
              <a:latin typeface="Georgia"/>
              <a:ea typeface="Georgia"/>
              <a:cs typeface="Georgia"/>
              <a:sym typeface="Georgia"/>
            </a:endParaRPr>
          </a:p>
        </p:txBody>
      </p:sp>
      <p:sp>
        <p:nvSpPr>
          <p:cNvPr id="435" name="Shape 435"/>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PRINCIPAL </a:t>
            </a:r>
          </a:p>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COMPONENTS </a:t>
            </a:r>
          </a:p>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ANALYSIS REVIEW</a:t>
            </a:r>
            <a:endParaRPr lang="en-US" sz="8000" b="1" dirty="0">
              <a:solidFill>
                <a:srgbClr val="FFFFFF"/>
              </a:solidFill>
              <a:latin typeface="Arial" charset="0"/>
              <a:ea typeface="Arial" charset="0"/>
              <a:cs typeface="Arial" charset="0"/>
              <a:sym typeface="Oswald"/>
            </a:endParaRPr>
          </a:p>
        </p:txBody>
      </p:sp>
    </p:spTree>
    <p:extLst>
      <p:ext uri="{BB962C8B-B14F-4D97-AF65-F5344CB8AC3E}">
        <p14:creationId xmlns:p14="http://schemas.microsoft.com/office/powerpoint/2010/main" val="1570510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LATENT VARIABLE </a:t>
            </a:r>
            <a:r>
              <a:rPr lang="en-US" sz="9600" b="1" dirty="0" smtClean="0">
                <a:solidFill>
                  <a:srgbClr val="FFFFFF"/>
                </a:solidFill>
                <a:latin typeface="Arial" charset="0"/>
                <a:ea typeface="Arial" charset="0"/>
                <a:cs typeface="Arial" charset="0"/>
                <a:sym typeface="Oswald"/>
              </a:rPr>
              <a:t>MODELS</a:t>
            </a:r>
            <a:endParaRPr lang="en-US" sz="9600" b="1" dirty="0">
              <a:solidFill>
                <a:srgbClr val="FFFFFF"/>
              </a:solidFill>
              <a:latin typeface="Arial" charset="0"/>
              <a:ea typeface="Arial" charset="0"/>
              <a:cs typeface="Arial" charset="0"/>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2" name="Shape 51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variable models</a:t>
            </a:r>
            <a:r>
              <a:rPr lang="en-US" sz="2800" dirty="0">
                <a:latin typeface="Arial" charset="0"/>
                <a:ea typeface="Arial" charset="0"/>
                <a:cs typeface="Arial" charset="0"/>
                <a:sym typeface="Georgia"/>
              </a:rPr>
              <a:t> are models in which we assume the data we are observing has some </a:t>
            </a:r>
            <a:r>
              <a:rPr lang="en-US" sz="2800" b="1" dirty="0">
                <a:latin typeface="Arial" charset="0"/>
                <a:ea typeface="Arial" charset="0"/>
                <a:cs typeface="Arial" charset="0"/>
                <a:sym typeface="Georgia"/>
              </a:rPr>
              <a:t>hidden, underlying structure</a:t>
            </a:r>
            <a:r>
              <a:rPr lang="en-US" sz="2800" dirty="0">
                <a:latin typeface="Arial" charset="0"/>
                <a:ea typeface="Arial" charset="0"/>
                <a:cs typeface="Arial" charset="0"/>
                <a:sym typeface="Georgia"/>
              </a:rPr>
              <a:t> that we can’t see, and which we’d like to 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These hidden, underlying structures are 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(i.e. hidden) variables we want our model to understand.</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Text processing is a common application of latent variables.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8" name="Shape 51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language (in the classical sense) is defined by a set of pre-structured grammar rules and vocab, we often break those rules and create new words (e.g. selfie).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attempting to train our model on the rules of proper grammar, we’ll ignore grammar and seek to uncover alternate hidden structures.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sp>
        <p:nvSpPr>
          <p:cNvPr id="524" name="Shape 52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Latent variable techniques are often used for recommending news articles or mining large troves of data to find commonalities.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Topic modeling, a method we’ll cover today, is used in </a:t>
            </a:r>
            <a:r>
              <a:rPr lang="en-US" sz="2800" u="sng" dirty="0">
                <a:solidFill>
                  <a:schemeClr val="hlink"/>
                </a:solidFill>
                <a:latin typeface="Arial" charset="0"/>
                <a:ea typeface="Arial" charset="0"/>
                <a:cs typeface="Arial" charset="0"/>
                <a:sym typeface="Georgia"/>
                <a:hlinkClick r:id="rId3"/>
              </a:rPr>
              <a:t>the NY times recommendation engine</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lvl="0" indent="-256540" rtl="0">
              <a:spcBef>
                <a:spcPts val="0"/>
              </a:spcBef>
              <a:buSzPct val="100000"/>
              <a:buFont typeface="Georgia"/>
              <a:buChar char="‣"/>
            </a:pPr>
            <a:r>
              <a:rPr lang="en-US" sz="2800" dirty="0">
                <a:solidFill>
                  <a:schemeClr val="dk1"/>
                </a:solidFill>
                <a:latin typeface="Arial" charset="0"/>
                <a:ea typeface="Arial" charset="0"/>
                <a:cs typeface="Arial" charset="0"/>
                <a:sym typeface="Georgia"/>
              </a:rPr>
              <a:t>The New York Times attempts to map their articles to a latent space of topics using the content of the article.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28"/>
        <p:cNvGrpSpPr/>
        <p:nvPr/>
      </p:nvGrpSpPr>
      <p:grpSpPr>
        <a:xfrm>
          <a:off x="0" y="0"/>
          <a:ext cx="0" cy="0"/>
          <a:chOff x="0" y="0"/>
          <a:chExt cx="0" cy="0"/>
        </a:xfrm>
      </p:grpSpPr>
      <p:sp>
        <p:nvSpPr>
          <p:cNvPr id="529" name="Shape 52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pic>
        <p:nvPicPr>
          <p:cNvPr id="531" name="Shape 531"/>
          <p:cNvPicPr preferRelativeResize="0"/>
          <p:nvPr/>
        </p:nvPicPr>
        <p:blipFill>
          <a:blip r:embed="rId3">
            <a:alphaModFix/>
          </a:blip>
          <a:stretch>
            <a:fillRect/>
          </a:stretch>
        </p:blipFill>
        <p:spPr>
          <a:xfrm>
            <a:off x="2363937" y="1505475"/>
            <a:ext cx="8276925" cy="566314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Shape 53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37" name="Shape 537"/>
          <p:cNvSpPr txBox="1">
            <a:spLocks noGrp="1"/>
          </p:cNvSpPr>
          <p:nvPr>
            <p:ph type="body" idx="1"/>
          </p:nvPr>
        </p:nvSpPr>
        <p:spPr>
          <a:xfrm>
            <a:off x="635003" y="1292775"/>
            <a:ext cx="5775299" cy="58371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u="sng" dirty="0">
                <a:solidFill>
                  <a:schemeClr val="hlink"/>
                </a:solidFill>
                <a:latin typeface="Arial" charset="0"/>
                <a:ea typeface="Arial" charset="0"/>
                <a:cs typeface="Arial" charset="0"/>
                <a:sym typeface="Georgia"/>
                <a:hlinkClick r:id="rId3"/>
              </a:rPr>
              <a:t>Lyst</a:t>
            </a:r>
            <a:r>
              <a:rPr lang="en-US" sz="2800" dirty="0">
                <a:latin typeface="Arial" charset="0"/>
                <a:ea typeface="Arial" charset="0"/>
                <a:cs typeface="Arial" charset="0"/>
                <a:sym typeface="Georgia"/>
              </a:rPr>
              <a:t>, an online fashion retailer, uses latent representations of clothing descriptions to find similar clothing.</a:t>
            </a:r>
          </a:p>
        </p:txBody>
      </p:sp>
      <p:pic>
        <p:nvPicPr>
          <p:cNvPr id="538" name="Shape 538"/>
          <p:cNvPicPr preferRelativeResize="0"/>
          <p:nvPr/>
        </p:nvPicPr>
        <p:blipFill>
          <a:blip r:embed="rId4">
            <a:alphaModFix/>
          </a:blip>
          <a:stretch>
            <a:fillRect/>
          </a:stretch>
        </p:blipFill>
        <p:spPr>
          <a:xfrm>
            <a:off x="5803900" y="1344875"/>
            <a:ext cx="6477874" cy="572382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42"/>
        <p:cNvGrpSpPr/>
        <p:nvPr/>
      </p:nvGrpSpPr>
      <p:grpSpPr>
        <a:xfrm>
          <a:off x="0" y="0"/>
          <a:ext cx="0" cy="0"/>
          <a:chOff x="0" y="0"/>
          <a:chExt cx="0" cy="0"/>
        </a:xfrm>
      </p:grpSpPr>
      <p:sp>
        <p:nvSpPr>
          <p:cNvPr id="543" name="Shape 54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44" name="Shape 54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Our previous ‘representation’ of a set of text documents (articles) for classification was a matrix with one row per document and one column per word (or n-gram).</a:t>
            </a:r>
          </a:p>
        </p:txBody>
      </p:sp>
      <p:pic>
        <p:nvPicPr>
          <p:cNvPr id="545" name="Shape 545"/>
          <p:cNvPicPr preferRelativeResize="0"/>
          <p:nvPr/>
        </p:nvPicPr>
        <p:blipFill>
          <a:blip r:embed="rId3">
            <a:alphaModFix/>
          </a:blip>
          <a:stretch>
            <a:fillRect/>
          </a:stretch>
        </p:blipFill>
        <p:spPr>
          <a:xfrm>
            <a:off x="2505762" y="3115100"/>
            <a:ext cx="7993263" cy="3810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Shape 55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1" name="Shape 5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this sums up most of the information, it does drop a few things, mostly structure and order.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Additionally, many of the columns may be correlated.</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555"/>
        <p:cNvGrpSpPr/>
        <p:nvPr/>
      </p:nvGrpSpPr>
      <p:grpSpPr>
        <a:xfrm>
          <a:off x="0" y="0"/>
          <a:ext cx="0" cy="0"/>
          <a:chOff x="0" y="0"/>
          <a:chExt cx="0" cy="0"/>
        </a:xfrm>
      </p:grpSpPr>
      <p:sp>
        <p:nvSpPr>
          <p:cNvPr id="556" name="Shape 55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7" name="Shape 5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example, an article that contains the word ‘IPO’ is likely to contain the word ‘stock’ or ‘NASDAQ’.</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Therefore, those columns are repetitive and likely to represent the same concept or idea.</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classification, we may only care that there are finance-related words.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61"/>
        <p:cNvGrpSpPr/>
        <p:nvPr/>
      </p:nvGrpSpPr>
      <p:grpSpPr>
        <a:xfrm>
          <a:off x="0" y="0"/>
          <a:ext cx="0" cy="0"/>
          <a:chOff x="0" y="0"/>
          <a:chExt cx="0" cy="0"/>
        </a:xfrm>
      </p:grpSpPr>
      <p:sp>
        <p:nvSpPr>
          <p:cNvPr id="562" name="Shape 56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3" name="Shape 5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way to deal with this is through regularization - L1/Lasso regularization tends to remove repetitive features by bringing their learned coefficients to 0.</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Another is to perform </a:t>
            </a:r>
            <a:r>
              <a:rPr lang="en-US" sz="2800" i="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,where we first identify the correlated columns and the replace them with a column that represents the concept they have in common.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instance, we could replace ‘IPO’, ‘stocks’, and ‘NASDAQ’ with a single column - ‘</a:t>
            </a:r>
            <a:r>
              <a:rPr lang="en-US" sz="2800" dirty="0" err="1">
                <a:latin typeface="Arial" charset="0"/>
                <a:ea typeface="Arial" charset="0"/>
                <a:cs typeface="Arial" charset="0"/>
                <a:sym typeface="Georgia"/>
              </a:rPr>
              <a:t>HasFinancialWords</a:t>
            </a:r>
            <a:r>
              <a:rPr lang="en-US" sz="2800" dirty="0">
                <a:latin typeface="Arial" charset="0"/>
                <a:ea typeface="Arial" charset="0"/>
                <a:cs typeface="Arial" charset="0"/>
                <a:sym typeface="Georgia"/>
              </a:rPr>
              <a:t>’ column.</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Principal Components Analysis</a:t>
            </a:r>
            <a:endParaRPr lang="en-US" sz="3200" b="1" dirty="0">
              <a:latin typeface="Arial" charset="0"/>
              <a:ea typeface="Arial" charset="0"/>
              <a:cs typeface="Arial" charset="0"/>
              <a:sym typeface="Oswald"/>
            </a:endParaRPr>
          </a:p>
        </p:txBody>
      </p:sp>
      <p:sp>
        <p:nvSpPr>
          <p:cNvPr id="441" name="Shape 441"/>
          <p:cNvSpPr txBox="1">
            <a:spLocks noGrp="1"/>
          </p:cNvSpPr>
          <p:nvPr>
            <p:ph type="body" idx="1"/>
          </p:nvPr>
        </p:nvSpPr>
        <p:spPr>
          <a:xfrm>
            <a:off x="635006" y="1828800"/>
            <a:ext cx="11734800" cy="4903076"/>
          </a:xfrm>
          <a:prstGeom prst="rect">
            <a:avLst/>
          </a:prstGeom>
          <a:noFill/>
          <a:ln>
            <a:noFill/>
          </a:ln>
        </p:spPr>
        <p:txBody>
          <a:bodyPr lIns="0" tIns="0" rIns="0" bIns="0" anchor="t" anchorCtr="0">
            <a:noAutofit/>
          </a:bodyPr>
          <a:lstStyle/>
          <a:p>
            <a:pPr marL="457200" marR="0" lvl="0" indent="-457200" algn="l" rtl="0">
              <a:spcBef>
                <a:spcPts val="1000"/>
              </a:spcBef>
              <a:buFont typeface="Arial" charset="0"/>
              <a:buChar char="•"/>
            </a:pPr>
            <a:r>
              <a:rPr lang="en-US" sz="2800" dirty="0" smtClean="0">
                <a:latin typeface="Arial" charset="0"/>
                <a:ea typeface="Arial" charset="0"/>
                <a:cs typeface="Arial" charset="0"/>
                <a:sym typeface="Georgia"/>
              </a:rPr>
              <a:t>Dimension Reduction Method</a:t>
            </a:r>
          </a:p>
          <a:p>
            <a:pPr marL="457200" marR="0" lvl="0" indent="-457200" algn="l" rtl="0">
              <a:spcBef>
                <a:spcPts val="1000"/>
              </a:spcBef>
              <a:buFont typeface="Arial" charset="0"/>
              <a:buChar char="•"/>
            </a:pPr>
            <a:r>
              <a:rPr lang="en-US" sz="2800" dirty="0" smtClean="0">
                <a:latin typeface="Arial" charset="0"/>
                <a:ea typeface="Arial" charset="0"/>
                <a:cs typeface="Arial" charset="0"/>
                <a:sym typeface="Georgia"/>
              </a:rPr>
              <a:t>Optimized for variance extraction</a:t>
            </a:r>
          </a:p>
          <a:p>
            <a:pPr marL="457200" marR="0" lvl="0" indent="-457200" algn="l" rtl="0">
              <a:spcBef>
                <a:spcPts val="1000"/>
              </a:spcBef>
              <a:buFont typeface="Arial" charset="0"/>
              <a:buChar char="•"/>
            </a:pPr>
            <a:r>
              <a:rPr lang="en-US" sz="2800" dirty="0" smtClean="0">
                <a:latin typeface="Arial" charset="0"/>
                <a:ea typeface="Arial" charset="0"/>
                <a:cs typeface="Arial" charset="0"/>
                <a:sym typeface="Georgia"/>
              </a:rPr>
              <a:t>Principal Components are not *always* interpretable</a:t>
            </a:r>
          </a:p>
          <a:p>
            <a:pPr marL="1117600" lvl="1" indent="-457200">
              <a:spcBef>
                <a:spcPts val="1000"/>
              </a:spcBef>
              <a:buFont typeface="Courier New" charset="0"/>
              <a:buChar char="o"/>
            </a:pPr>
            <a:r>
              <a:rPr lang="en-US" sz="2800" dirty="0" smtClean="0">
                <a:latin typeface="Arial" charset="0"/>
                <a:ea typeface="Arial" charset="0"/>
                <a:cs typeface="Arial" charset="0"/>
                <a:sym typeface="Georgia"/>
              </a:rPr>
              <a:t>but hopefully they are!</a:t>
            </a:r>
          </a:p>
          <a:p>
            <a:pPr marL="457200" marR="0" lvl="0" indent="-457200" algn="l" rtl="0">
              <a:spcBef>
                <a:spcPts val="1000"/>
              </a:spcBef>
              <a:buFont typeface="Arial" charset="0"/>
              <a:buChar char="•"/>
            </a:pPr>
            <a:r>
              <a:rPr lang="en-US" sz="2800" dirty="0" smtClean="0">
                <a:latin typeface="Arial" charset="0"/>
                <a:ea typeface="Arial" charset="0"/>
                <a:cs typeface="Arial" charset="0"/>
                <a:sym typeface="Georgia"/>
              </a:rPr>
              <a:t>DEFINITIONS:</a:t>
            </a:r>
            <a:endParaRPr lang="en-US" sz="2800" dirty="0">
              <a:latin typeface="Arial" charset="0"/>
              <a:ea typeface="Arial" charset="0"/>
              <a:cs typeface="Arial" charset="0"/>
              <a:sym typeface="Georgia"/>
            </a:endParaRPr>
          </a:p>
          <a:p>
            <a:pPr marL="1117600" lvl="1" indent="-457200">
              <a:spcBef>
                <a:spcPts val="1000"/>
              </a:spcBef>
              <a:buFont typeface="Courier New" charset="0"/>
              <a:buChar char="o"/>
            </a:pPr>
            <a:r>
              <a:rPr lang="en-US" sz="2800" dirty="0" smtClean="0">
                <a:latin typeface="Arial" charset="0"/>
                <a:ea typeface="Arial" charset="0"/>
                <a:cs typeface="Arial" charset="0"/>
                <a:sym typeface="Georgia"/>
              </a:rPr>
              <a:t>Scree plot</a:t>
            </a:r>
          </a:p>
          <a:p>
            <a:pPr marL="1117600" lvl="1" indent="-457200">
              <a:spcBef>
                <a:spcPts val="1000"/>
              </a:spcBef>
              <a:buFont typeface="Courier New" charset="0"/>
              <a:buChar char="o"/>
            </a:pPr>
            <a:r>
              <a:rPr lang="en-US" sz="2800" dirty="0" smtClean="0">
                <a:latin typeface="Arial" charset="0"/>
                <a:ea typeface="Arial" charset="0"/>
                <a:cs typeface="Arial" charset="0"/>
                <a:sym typeface="Georgia"/>
              </a:rPr>
              <a:t>Eigen Value</a:t>
            </a:r>
          </a:p>
          <a:p>
            <a:pPr marL="1117600" lvl="1" indent="-457200">
              <a:spcBef>
                <a:spcPts val="1000"/>
              </a:spcBef>
              <a:buFont typeface="Courier New" charset="0"/>
              <a:buChar char="o"/>
            </a:pPr>
            <a:r>
              <a:rPr lang="en-US" sz="2800" dirty="0" smtClean="0">
                <a:latin typeface="Arial" charset="0"/>
                <a:ea typeface="Arial" charset="0"/>
                <a:cs typeface="Arial" charset="0"/>
                <a:sym typeface="Georgia"/>
              </a:rPr>
              <a:t>Eigen Vector</a:t>
            </a:r>
            <a:endParaRPr lang="en-US" sz="2800" dirty="0">
              <a:latin typeface="Arial" charset="0"/>
              <a:ea typeface="Arial" charset="0"/>
              <a:cs typeface="Arial" charset="0"/>
              <a:sym typeface="Georgia"/>
            </a:endParaRPr>
          </a:p>
        </p:txBody>
      </p:sp>
    </p:spTree>
    <p:extLst>
      <p:ext uri="{BB962C8B-B14F-4D97-AF65-F5344CB8AC3E}">
        <p14:creationId xmlns:p14="http://schemas.microsoft.com/office/powerpoint/2010/main" val="383829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67"/>
        <p:cNvGrpSpPr/>
        <p:nvPr/>
      </p:nvGrpSpPr>
      <p:grpSpPr>
        <a:xfrm>
          <a:off x="0" y="0"/>
          <a:ext cx="0" cy="0"/>
          <a:chOff x="0" y="0"/>
          <a:chExt cx="0" cy="0"/>
        </a:xfrm>
      </p:grpSpPr>
      <p:sp>
        <p:nvSpPr>
          <p:cNvPr id="568" name="Shape 56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9" name="Shape 569"/>
          <p:cNvSpPr txBox="1">
            <a:spLocks noGrp="1"/>
          </p:cNvSpPr>
          <p:nvPr>
            <p:ph type="body" idx="1"/>
          </p:nvPr>
        </p:nvSpPr>
        <p:spPr>
          <a:xfrm>
            <a:off x="635000" y="1292775"/>
            <a:ext cx="11734800" cy="32418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to do this automatically and most follow a very similar approach.</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Identify correlated columns.</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Replace </a:t>
            </a:r>
            <a:r>
              <a:rPr lang="en-US" sz="2800" dirty="0">
                <a:latin typeface="Arial" charset="0"/>
                <a:ea typeface="Arial" charset="0"/>
                <a:cs typeface="Arial" charset="0"/>
                <a:sym typeface="Georgia"/>
              </a:rPr>
              <a:t>them with a new column that encapsulates the others.</a:t>
            </a: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p:txBody>
      </p:sp>
      <p:graphicFrame>
        <p:nvGraphicFramePr>
          <p:cNvPr id="570" name="Shape 570"/>
          <p:cNvGraphicFramePr/>
          <p:nvPr/>
        </p:nvGraphicFramePr>
        <p:xfrm>
          <a:off x="891125" y="4688325"/>
          <a:ext cx="5015750" cy="2072520"/>
        </p:xfrm>
        <a:graphic>
          <a:graphicData uri="http://schemas.openxmlformats.org/drawingml/2006/table">
            <a:tbl>
              <a:tblPr>
                <a:noFill/>
                <a:tableStyleId>{CF12BA42-A5EF-434B-A67B-880A3FF38B11}</a:tableStyleId>
              </a:tblPr>
              <a:tblGrid>
                <a:gridCol w="1003150"/>
                <a:gridCol w="1003150"/>
                <a:gridCol w="1003150"/>
                <a:gridCol w="1003150"/>
                <a:gridCol w="1003150"/>
              </a:tblGrid>
              <a:tr h="381000">
                <a:tc>
                  <a:txBody>
                    <a:bodyPr/>
                    <a:lstStyle/>
                    <a:p>
                      <a:pPr lvl="0" algn="ctr">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Car</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Truck</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Van</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graphicFrame>
        <p:nvGraphicFramePr>
          <p:cNvPr id="571" name="Shape 571"/>
          <p:cNvGraphicFramePr/>
          <p:nvPr/>
        </p:nvGraphicFramePr>
        <p:xfrm>
          <a:off x="8384150" y="4688325"/>
          <a:ext cx="3729525" cy="2072520"/>
        </p:xfrm>
        <a:graphic>
          <a:graphicData uri="http://schemas.openxmlformats.org/drawingml/2006/table">
            <a:tbl>
              <a:tblPr>
                <a:noFill/>
                <a:tableStyleId>{CF12BA42-A5EF-434B-A67B-880A3FF38B11}</a:tableStyleId>
              </a:tblPr>
              <a:tblGrid>
                <a:gridCol w="1243175"/>
                <a:gridCol w="1243175"/>
                <a:gridCol w="1243175"/>
              </a:tblGrid>
              <a:tr h="381000">
                <a:tc>
                  <a:txBody>
                    <a:bodyPr/>
                    <a:lstStyle/>
                    <a:p>
                      <a:pPr lvl="0" algn="ctr" rtl="0">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Vehicle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cxnSp>
        <p:nvCxnSpPr>
          <p:cNvPr id="572" name="Shape 572"/>
          <p:cNvCxnSpPr/>
          <p:nvPr/>
        </p:nvCxnSpPr>
        <p:spPr>
          <a:xfrm>
            <a:off x="5902125" y="5731625"/>
            <a:ext cx="2494199" cy="8100"/>
          </a:xfrm>
          <a:prstGeom prst="straightConnector1">
            <a:avLst/>
          </a:prstGeom>
          <a:noFill/>
          <a:ln w="38100" cap="flat" cmpd="sng">
            <a:solidFill>
              <a:srgbClr val="000000"/>
            </a:solidFill>
            <a:prstDash val="solid"/>
            <a:round/>
            <a:headEnd type="none" w="lg" len="lg"/>
            <a:tailEnd type="triangle" w="lg" len="lg"/>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76"/>
        <p:cNvGrpSpPr/>
        <p:nvPr/>
      </p:nvGrpSpPr>
      <p:grpSpPr>
        <a:xfrm>
          <a:off x="0" y="0"/>
          <a:ext cx="0" cy="0"/>
          <a:chOff x="0" y="0"/>
          <a:chExt cx="0" cy="0"/>
        </a:xfrm>
      </p:grpSpPr>
      <p:sp>
        <p:nvSpPr>
          <p:cNvPr id="577" name="Shape 57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78" name="Shape 578"/>
          <p:cNvSpPr txBox="1">
            <a:spLocks noGrp="1"/>
          </p:cNvSpPr>
          <p:nvPr>
            <p:ph type="body" idx="1"/>
          </p:nvPr>
        </p:nvSpPr>
        <p:spPr>
          <a:xfrm>
            <a:off x="635000" y="1788721"/>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techniques vary in how they define correlation and how much of the relationship between the original and new columns you need to save.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Dimensionality techniques can vary between </a:t>
            </a:r>
            <a:r>
              <a:rPr lang="en-US" sz="2800" i="1" dirty="0">
                <a:latin typeface="Arial" charset="0"/>
                <a:ea typeface="Arial" charset="0"/>
                <a:cs typeface="Arial" charset="0"/>
                <a:sym typeface="Georgia"/>
              </a:rPr>
              <a:t>linear</a:t>
            </a:r>
            <a:r>
              <a:rPr lang="en-US" sz="2800" dirty="0">
                <a:latin typeface="Arial" charset="0"/>
                <a:ea typeface="Arial" charset="0"/>
                <a:cs typeface="Arial" charset="0"/>
                <a:sym typeface="Georgia"/>
              </a:rPr>
              <a:t> and </a:t>
            </a:r>
            <a:r>
              <a:rPr lang="en-US" sz="2800" i="1" dirty="0">
                <a:latin typeface="Arial" charset="0"/>
                <a:ea typeface="Arial" charset="0"/>
                <a:cs typeface="Arial" charset="0"/>
                <a:sym typeface="Georgia"/>
              </a:rPr>
              <a:t>non-linear</a:t>
            </a:r>
            <a:r>
              <a:rPr lang="en-US" sz="2800" dirty="0">
                <a:latin typeface="Arial" charset="0"/>
                <a:ea typeface="Arial" charset="0"/>
                <a:cs typeface="Arial" charset="0"/>
                <a:sym typeface="Georgia"/>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Shape 5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84" name="Shape 584"/>
          <p:cNvSpPr txBox="1">
            <a:spLocks noGrp="1"/>
          </p:cNvSpPr>
          <p:nvPr>
            <p:ph type="body" idx="1"/>
          </p:nvPr>
        </p:nvSpPr>
        <p:spPr>
          <a:xfrm>
            <a:off x="635000" y="2129683"/>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build into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of the most common is </a:t>
            </a:r>
            <a:r>
              <a:rPr lang="en-US" sz="2800" b="1" dirty="0">
                <a:latin typeface="Arial" charset="0"/>
                <a:ea typeface="Arial" charset="0"/>
                <a:cs typeface="Arial" charset="0"/>
                <a:sym typeface="Georgia"/>
              </a:rPr>
              <a:t>Principal Component Analysis</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PCA</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when applied to text data, is sometimes known as </a:t>
            </a:r>
            <a:r>
              <a:rPr lang="en-US" sz="2800" b="1" dirty="0">
                <a:latin typeface="Arial" charset="0"/>
                <a:ea typeface="Arial" charset="0"/>
                <a:cs typeface="Arial" charset="0"/>
                <a:sym typeface="Georgia"/>
              </a:rPr>
              <a:t>Latent Semantic Indexing</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LSI</a:t>
            </a:r>
            <a:r>
              <a:rPr lang="en-US" sz="2800" dirty="0">
                <a:latin typeface="Arial" charset="0"/>
                <a:ea typeface="Arial" charset="0"/>
                <a:cs typeface="Arial" charset="0"/>
                <a:sym typeface="Georgia"/>
              </a:rPr>
              <a: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90" name="Shape 59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helps reduce the feature space into fewer dimensions.</a:t>
            </a:r>
          </a:p>
        </p:txBody>
      </p:sp>
      <p:pic>
        <p:nvPicPr>
          <p:cNvPr id="591" name="Shape 591"/>
          <p:cNvPicPr preferRelativeResize="0"/>
          <p:nvPr/>
        </p:nvPicPr>
        <p:blipFill>
          <a:blip r:embed="rId3">
            <a:alphaModFix/>
          </a:blip>
          <a:stretch>
            <a:fillRect/>
          </a:stretch>
        </p:blipFill>
        <p:spPr>
          <a:xfrm>
            <a:off x="765937" y="2314471"/>
            <a:ext cx="11472925" cy="455087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MIXTURE MODELS AND LANGUAGE PROCESSING</a:t>
            </a:r>
          </a:p>
        </p:txBody>
      </p:sp>
      <p:sp>
        <p:nvSpPr>
          <p:cNvPr id="597" name="Shape 59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Mixture models (specifically </a:t>
            </a:r>
            <a:r>
              <a:rPr lang="en-US" sz="2800" b="1" dirty="0">
                <a:latin typeface="Arial" charset="0"/>
                <a:ea typeface="Arial" charset="0"/>
                <a:cs typeface="Arial" charset="0"/>
                <a:sym typeface="Georgia"/>
              </a:rPr>
              <a:t>LDA</a:t>
            </a:r>
            <a:r>
              <a:rPr lang="en-US" sz="2800" dirty="0">
                <a:latin typeface="Arial" charset="0"/>
                <a:ea typeface="Arial" charset="0"/>
                <a:cs typeface="Arial" charset="0"/>
                <a:sym typeface="Georgia"/>
              </a:rPr>
              <a:t> or </a:t>
            </a:r>
            <a:r>
              <a:rPr lang="en-US" sz="2800" b="1" dirty="0">
                <a:latin typeface="Arial" charset="0"/>
                <a:ea typeface="Arial" charset="0"/>
                <a:cs typeface="Arial" charset="0"/>
                <a:sym typeface="Georgia"/>
              </a:rPr>
              <a:t>Latent </a:t>
            </a:r>
            <a:r>
              <a:rPr lang="en-US" sz="2800" b="1" dirty="0" err="1">
                <a:latin typeface="Arial" charset="0"/>
                <a:ea typeface="Arial" charset="0"/>
                <a:cs typeface="Arial" charset="0"/>
                <a:sym typeface="Georgia"/>
              </a:rPr>
              <a:t>Dirichlet</a:t>
            </a:r>
            <a:r>
              <a:rPr lang="en-US" sz="2800" b="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take this concept further and generate more structure around the documents.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just replacing correlated columns, we create clusters of common words and generate probability distributions to explicitly state how related words are.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01"/>
        <p:cNvGrpSpPr/>
        <p:nvPr/>
      </p:nvGrpSpPr>
      <p:grpSpPr>
        <a:xfrm>
          <a:off x="0" y="0"/>
          <a:ext cx="0" cy="0"/>
          <a:chOff x="0" y="0"/>
          <a:chExt cx="0" cy="0"/>
        </a:xfrm>
      </p:grpSpPr>
      <p:sp>
        <p:nvSpPr>
          <p:cNvPr id="602" name="Shape 6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3" name="Shape 60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 understand this better, let’s imagine a new way to generate text:</a:t>
            </a:r>
          </a:p>
          <a:p>
            <a:pPr marR="0" lvl="0" algn="l" rtl="0">
              <a:spcBef>
                <a:spcPts val="0"/>
              </a:spcBef>
              <a:buNone/>
            </a:pPr>
            <a:endParaRPr sz="2800" dirty="0">
              <a:latin typeface="Arial" charset="0"/>
              <a:ea typeface="Arial" charset="0"/>
              <a:cs typeface="Arial" charset="0"/>
              <a:sym typeface="Georgia"/>
            </a:endParaRPr>
          </a:p>
          <a:p>
            <a:pPr marR="0" lvl="1" algn="l" rtl="0">
              <a:lnSpc>
                <a:spcPct val="150000"/>
              </a:lnSpc>
              <a:spcBef>
                <a:spcPts val="0"/>
              </a:spcBef>
              <a:buSzPct val="100000"/>
              <a:buFont typeface="Georgia"/>
              <a:buAutoNum type="alphaLcPeriod"/>
            </a:pPr>
            <a:r>
              <a:rPr lang="en-US" sz="2800" dirty="0">
                <a:latin typeface="Arial" charset="0"/>
                <a:ea typeface="Arial" charset="0"/>
                <a:cs typeface="Arial" charset="0"/>
                <a:sym typeface="Georgia"/>
              </a:rPr>
              <a:t>Start writing a document</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topic (sports, news, science).</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random word from that topic.</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Repeat.</a:t>
            </a:r>
          </a:p>
          <a:p>
            <a:pPr marR="0" lvl="1" algn="l" rtl="0">
              <a:lnSpc>
                <a:spcPct val="100000"/>
              </a:lnSpc>
              <a:spcBef>
                <a:spcPts val="0"/>
              </a:spcBef>
              <a:buSzPct val="100000"/>
              <a:buFont typeface="Georgia"/>
              <a:buAutoNum type="alphaLcPeriod"/>
            </a:pPr>
            <a:r>
              <a:rPr lang="en-US" sz="2800" dirty="0">
                <a:latin typeface="Arial" charset="0"/>
                <a:ea typeface="Arial" charset="0"/>
                <a:cs typeface="Arial" charset="0"/>
                <a:sym typeface="Georgia"/>
              </a:rPr>
              <a:t>Repeat for the next document.</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9" name="Shape 60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of text is assuming that each document is some </a:t>
            </a:r>
            <a:r>
              <a:rPr lang="en-US" sz="2800" i="1" dirty="0">
                <a:latin typeface="Arial" charset="0"/>
                <a:ea typeface="Arial" charset="0"/>
                <a:cs typeface="Arial" charset="0"/>
                <a:sym typeface="Georgia"/>
              </a:rPr>
              <a:t>mixture</a:t>
            </a:r>
            <a:r>
              <a:rPr lang="en-US" sz="2800" dirty="0">
                <a:latin typeface="Arial" charset="0"/>
                <a:ea typeface="Arial" charset="0"/>
                <a:cs typeface="Arial" charset="0"/>
                <a:sym typeface="Georgia"/>
              </a:rPr>
              <a:t> of topics.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may be mostly science but may contain some business information.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structure we want to uncover are the topics (or concepts) that generate that text.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a:t>
            </a:r>
            <a:r>
              <a:rPr lang="en-US" sz="2800" i="1" dirty="0" err="1">
                <a:latin typeface="Arial" charset="0"/>
                <a:ea typeface="Arial" charset="0"/>
                <a:cs typeface="Arial" charset="0"/>
                <a:sym typeface="Georgia"/>
              </a:rPr>
              <a:t>Dirichlet</a:t>
            </a:r>
            <a:r>
              <a:rPr lang="en-US" sz="2800" i="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is a model that assumes this is the way text is generated and then attempts to learn two things: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The word distribution of each topic</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The </a:t>
            </a:r>
            <a:r>
              <a:rPr lang="en-US" sz="2800" dirty="0">
                <a:latin typeface="Arial" charset="0"/>
                <a:ea typeface="Arial" charset="0"/>
                <a:cs typeface="Arial" charset="0"/>
                <a:sym typeface="Georgia"/>
              </a:rPr>
              <a:t>topic distribution of each document.</a:t>
            </a:r>
          </a:p>
        </p:txBody>
      </p:sp>
      <p:sp>
        <p:nvSpPr>
          <p:cNvPr id="615" name="Shape 6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1" name="Shape 621"/>
          <p:cNvPicPr preferRelativeResize="0"/>
          <p:nvPr/>
        </p:nvPicPr>
        <p:blipFill>
          <a:blip r:embed="rId3">
            <a:alphaModFix/>
          </a:blip>
          <a:stretch>
            <a:fillRect/>
          </a:stretch>
        </p:blipFill>
        <p:spPr>
          <a:xfrm>
            <a:off x="1094987" y="1258549"/>
            <a:ext cx="10814824" cy="5997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635002" y="1292775"/>
            <a:ext cx="5971499" cy="54365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word distribution</a:t>
            </a:r>
            <a:r>
              <a:rPr lang="en-US" sz="2800" dirty="0">
                <a:latin typeface="Arial" charset="0"/>
                <a:ea typeface="Arial" charset="0"/>
                <a:cs typeface="Arial" charset="0"/>
                <a:sym typeface="Georgia"/>
              </a:rPr>
              <a:t> is a multinomial distribution of each topic representing what words are most likely from that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p:txBody>
      </p:sp>
      <p:sp>
        <p:nvSpPr>
          <p:cNvPr id="627" name="Shape 62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8" name="Shape 628"/>
          <p:cNvPicPr preferRelativeResize="0"/>
          <p:nvPr/>
        </p:nvPicPr>
        <p:blipFill>
          <a:blip r:embed="rId3">
            <a:alphaModFix/>
          </a:blip>
          <a:stretch>
            <a:fillRect/>
          </a:stretch>
        </p:blipFill>
        <p:spPr>
          <a:xfrm>
            <a:off x="6262787" y="1330847"/>
            <a:ext cx="6107023" cy="455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Reid Offringa</a:t>
            </a:r>
            <a:endParaRPr lang="en-US" sz="2800" b="0" i="1" u="none" strike="noStrike" cap="none" dirty="0">
              <a:solidFill>
                <a:srgbClr val="E52123"/>
              </a:solidFill>
              <a:latin typeface="Georgia"/>
              <a:ea typeface="Georgia"/>
              <a:cs typeface="Georgia"/>
              <a:sym typeface="Georgia"/>
            </a:endParaRPr>
          </a:p>
          <a:p>
            <a:pPr marL="0" marR="0" lvl="0" indent="0" algn="l" rtl="0">
              <a:lnSpc>
                <a:spcPct val="121428"/>
              </a:lnSpc>
              <a:spcBef>
                <a:spcPts val="0"/>
              </a:spcBef>
              <a:buSzPct val="25000"/>
              <a:buNone/>
            </a:pPr>
            <a:r>
              <a:rPr lang="en-US" sz="2800" i="1" dirty="0" smtClean="0">
                <a:solidFill>
                  <a:srgbClr val="EAEAEA"/>
                </a:solidFill>
                <a:latin typeface="Georgia"/>
                <a:ea typeface="Georgia"/>
                <a:cs typeface="Georgia"/>
                <a:sym typeface="Georgia"/>
              </a:rPr>
              <a:t>Data Scientist</a:t>
            </a:r>
            <a:r>
              <a:rPr lang="en-US" sz="2800" b="0" i="1" u="none" strike="noStrike" cap="none" dirty="0" smtClean="0">
                <a:solidFill>
                  <a:srgbClr val="EAEAEA"/>
                </a:solidFill>
                <a:latin typeface="Georgia"/>
                <a:ea typeface="Georgia"/>
                <a:cs typeface="Georgia"/>
                <a:sym typeface="Georgia"/>
              </a:rPr>
              <a:t>, Glooko</a:t>
            </a:r>
            <a:endParaRPr lang="en-US" sz="2800" b="0" i="1" u="none" strike="noStrike" cap="none" dirty="0">
              <a:solidFill>
                <a:srgbClr val="EAEAEA"/>
              </a:solidFill>
              <a:latin typeface="Georgia"/>
              <a:ea typeface="Georgia"/>
              <a:cs typeface="Georgia"/>
              <a:sym typeface="Georgia"/>
            </a:endParaRPr>
          </a:p>
        </p:txBody>
      </p:sp>
      <p:sp>
        <p:nvSpPr>
          <p:cNvPr id="435" name="Shape 435"/>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6000" b="1">
                <a:solidFill>
                  <a:srgbClr val="FFFFFF"/>
                </a:solidFill>
                <a:latin typeface="Arial" charset="0"/>
                <a:ea typeface="Arial" charset="0"/>
                <a:cs typeface="Arial" charset="0"/>
                <a:sym typeface="Oswald"/>
              </a:rPr>
              <a:t>LATENT VARIABLES AND NATURAL LANGUAGE PROCESSING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let’s say we have three topics: sports, business, and science.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we uncover the most likely words to come from them:</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sports: [football: 0.3, basketball: 0.2, baseball: 0.2, touchdown: 0.02 ... genetics: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science: [genetics: 0.2, drug: 0.2, ... baseball: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business: [stocks: 0.1, </a:t>
            </a:r>
            <a:r>
              <a:rPr lang="en-US" sz="1800" dirty="0" err="1">
                <a:solidFill>
                  <a:srgbClr val="333333"/>
                </a:solidFill>
                <a:highlight>
                  <a:srgbClr val="F7F7F7"/>
                </a:highlight>
                <a:latin typeface="Arial" charset="0"/>
                <a:ea typeface="Arial" charset="0"/>
                <a:cs typeface="Arial" charset="0"/>
                <a:sym typeface="Consolas"/>
              </a:rPr>
              <a:t>ipo</a:t>
            </a:r>
            <a:r>
              <a:rPr lang="en-US" sz="1800" dirty="0">
                <a:solidFill>
                  <a:srgbClr val="333333"/>
                </a:solidFill>
                <a:highlight>
                  <a:srgbClr val="F7F7F7"/>
                </a:highlight>
                <a:latin typeface="Arial" charset="0"/>
                <a:ea typeface="Arial" charset="0"/>
                <a:cs typeface="Arial" charset="0"/>
                <a:sym typeface="Consolas"/>
              </a:rPr>
              <a:t>: 0.08,  ... baseball: 0.0001]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lvl="0" indent="-256540" rtl="0">
              <a:spcBef>
                <a:spcPts val="0"/>
              </a:spcBef>
              <a:buClr>
                <a:schemeClr val="dk1"/>
              </a:buClr>
              <a:buSzPct val="100000"/>
              <a:buFont typeface="Georgia"/>
              <a:buChar char="‣"/>
            </a:pPr>
            <a:r>
              <a:rPr lang="en-US" sz="2800" dirty="0">
                <a:solidFill>
                  <a:schemeClr val="dk1"/>
                </a:solidFill>
                <a:latin typeface="Arial" charset="0"/>
                <a:ea typeface="Arial" charset="0"/>
                <a:cs typeface="Arial" charset="0"/>
                <a:sym typeface="Georgia"/>
              </a:rPr>
              <a:t>For each word and topic pair, we learn some probability:</a:t>
            </a:r>
            <a:br>
              <a:rPr lang="en-US" sz="2800" dirty="0">
                <a:solidFill>
                  <a:schemeClr val="dk1"/>
                </a:solidFill>
                <a:latin typeface="Arial" charset="0"/>
                <a:ea typeface="Arial" charset="0"/>
                <a:cs typeface="Arial" charset="0"/>
                <a:sym typeface="Georgia"/>
              </a:rPr>
            </a:br>
            <a:r>
              <a:rPr lang="en-US" sz="2800" dirty="0">
                <a:solidFill>
                  <a:schemeClr val="dk1"/>
                </a:solidFill>
                <a:latin typeface="Arial" charset="0"/>
                <a:ea typeface="Arial" charset="0"/>
                <a:cs typeface="Arial" charset="0"/>
                <a:sym typeface="Georgia"/>
              </a:rPr>
              <a:t> </a:t>
            </a:r>
            <a:r>
              <a:rPr lang="en-US" sz="2800" dirty="0">
                <a:solidFill>
                  <a:schemeClr val="dk1"/>
                </a:solidFill>
                <a:latin typeface="Arial" charset="0"/>
                <a:ea typeface="Arial" charset="0"/>
                <a:cs typeface="Arial" charset="0"/>
                <a:sym typeface="Consolas"/>
              </a:rPr>
              <a:t>P(</a:t>
            </a:r>
            <a:r>
              <a:rPr lang="en-US" sz="2800" dirty="0" err="1">
                <a:solidFill>
                  <a:schemeClr val="dk1"/>
                </a:solidFill>
                <a:latin typeface="Arial" charset="0"/>
                <a:ea typeface="Arial" charset="0"/>
                <a:cs typeface="Arial" charset="0"/>
                <a:sym typeface="Consolas"/>
              </a:rPr>
              <a:t>word|topic</a:t>
            </a:r>
            <a:r>
              <a:rPr lang="en-US" sz="2800" dirty="0">
                <a:solidFill>
                  <a:schemeClr val="dk1"/>
                </a:solidFill>
                <a:latin typeface="Arial" charset="0"/>
                <a:ea typeface="Arial" charset="0"/>
                <a:cs typeface="Arial" charset="0"/>
                <a:sym typeface="Consolas"/>
              </a:rPr>
              <a:t>)</a:t>
            </a:r>
            <a:r>
              <a:rPr lang="en-US" sz="2800" dirty="0">
                <a:solidFill>
                  <a:schemeClr val="dk1"/>
                </a:solidFill>
                <a:latin typeface="Arial" charset="0"/>
                <a:ea typeface="Arial" charset="0"/>
                <a:cs typeface="Arial" charset="0"/>
                <a:sym typeface="Georgia"/>
              </a:rPr>
              <a:t>.</a:t>
            </a:r>
          </a:p>
        </p:txBody>
      </p:sp>
      <p:sp>
        <p:nvSpPr>
          <p:cNvPr id="634" name="Shape 6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topic distribution</a:t>
            </a:r>
            <a:r>
              <a:rPr lang="en-US" sz="2800" dirty="0">
                <a:latin typeface="Arial" charset="0"/>
                <a:ea typeface="Arial" charset="0"/>
                <a:cs typeface="Arial" charset="0"/>
                <a:sym typeface="Georgia"/>
              </a:rPr>
              <a:t> is a multinomial distribution for each document representing what topics are most likely to appear in that document.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all our of sample documents, we have a distribution over {sports, science, business}.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5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ESPN article: [sports: 0.8, business: 0.2, science: 0.0]</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Bloomberg article: [business: 0.7, science: 0.2, sports: 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and document pair, we learn some probability, </a:t>
            </a:r>
            <a:r>
              <a:rPr lang="en-US" sz="2800" dirty="0">
                <a:latin typeface="Arial" charset="0"/>
                <a:ea typeface="Arial" charset="0"/>
                <a:cs typeface="Arial" charset="0"/>
                <a:sym typeface="Consolas"/>
              </a:rPr>
              <a:t>P(</a:t>
            </a:r>
            <a:r>
              <a:rPr lang="en-US" sz="2800" dirty="0" err="1">
                <a:latin typeface="Arial" charset="0"/>
                <a:ea typeface="Arial" charset="0"/>
                <a:cs typeface="Arial" charset="0"/>
                <a:sym typeface="Consolas"/>
              </a:rPr>
              <a:t>topic|document</a:t>
            </a:r>
            <a:r>
              <a:rPr lang="en-US" sz="2800" dirty="0">
                <a:latin typeface="Arial" charset="0"/>
                <a:ea typeface="Arial" charset="0"/>
                <a:cs typeface="Arial" charset="0"/>
                <a:sym typeface="Consolas"/>
              </a:rPr>
              <a:t>)</a:t>
            </a:r>
            <a:r>
              <a:rPr lang="en-US" sz="2800" dirty="0">
                <a:latin typeface="Arial" charset="0"/>
                <a:ea typeface="Arial" charset="0"/>
                <a:cs typeface="Arial" charset="0"/>
                <a:sym typeface="Georgia"/>
              </a:rPr>
              <a:t>.</a:t>
            </a:r>
          </a:p>
        </p:txBody>
      </p:sp>
      <p:sp>
        <p:nvSpPr>
          <p:cNvPr id="640" name="Shape 6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46" name="Shape 646"/>
          <p:cNvPicPr preferRelativeResize="0"/>
          <p:nvPr/>
        </p:nvPicPr>
        <p:blipFill>
          <a:blip r:embed="rId3">
            <a:alphaModFix/>
          </a:blip>
          <a:stretch>
            <a:fillRect/>
          </a:stretch>
        </p:blipFill>
        <p:spPr>
          <a:xfrm>
            <a:off x="634999" y="1392100"/>
            <a:ext cx="11734798" cy="55851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Topic models are useful for organizing a collection of documents and uncovering the main underlying concepts.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There are many variants that attempt to add even more structure to the ‘model’:</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Supervised topic models guide the process with pre-decided topics.</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Position-dependent topic models ignore which words occur in which document and instead focus on </a:t>
            </a:r>
            <a:r>
              <a:rPr lang="en-US" sz="2800" i="1">
                <a:latin typeface="Arial" charset="0"/>
                <a:ea typeface="Arial" charset="0"/>
                <a:cs typeface="Arial" charset="0"/>
                <a:sym typeface="Georgia"/>
              </a:rPr>
              <a:t>where</a:t>
            </a:r>
            <a:r>
              <a:rPr lang="en-US" sz="2800">
                <a:latin typeface="Arial" charset="0"/>
                <a:ea typeface="Arial" charset="0"/>
                <a:cs typeface="Arial" charset="0"/>
                <a:sym typeface="Georgia"/>
              </a:rPr>
              <a:t> they occur.</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Variable number topic models test different numbers of topics to find the best model.</a:t>
            </a:r>
          </a:p>
        </p:txBody>
      </p:sp>
      <p:sp>
        <p:nvSpPr>
          <p:cNvPr id="652" name="Shape 65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658" name="Shape 658"/>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659" name="Shape 659"/>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660" name="Shape 660"/>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Take any recent news article and brainstorm which three topics this story is most likely to be made up of.</a:t>
            </a:r>
            <a:br>
              <a:rPr lang="en-US" sz="1800">
                <a:solidFill>
                  <a:schemeClr val="dk1"/>
                </a:solidFill>
                <a:latin typeface="Arial" charset="0"/>
                <a:ea typeface="Arial" charset="0"/>
                <a:cs typeface="Arial" charset="0"/>
                <a:sym typeface="Georgia"/>
              </a:rPr>
            </a:br>
            <a:endParaRPr lang="en-US" sz="1800">
              <a:solidFill>
                <a:schemeClr val="dk1"/>
              </a:solidFill>
              <a:latin typeface="Arial" charset="0"/>
              <a:ea typeface="Arial" charset="0"/>
              <a:cs typeface="Arial" charset="0"/>
              <a:sym typeface="Georgia"/>
            </a:endParaRPr>
          </a:p>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Next, brainstorm which words are most likely derived from which of those three topics.</a:t>
            </a:r>
          </a:p>
        </p:txBody>
      </p:sp>
      <p:sp>
        <p:nvSpPr>
          <p:cNvPr id="661" name="Shape 661"/>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Topics and word-topic pairs</a:t>
            </a:r>
          </a:p>
        </p:txBody>
      </p:sp>
      <p:sp>
        <p:nvSpPr>
          <p:cNvPr id="662" name="Shape 662"/>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663" name="Shape 663"/>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Arial" charset="0"/>
                <a:ea typeface="Arial" charset="0"/>
                <a:cs typeface="Arial" charset="0"/>
                <a:sym typeface="Oswald"/>
              </a:rPr>
              <a:t>ANSWER THE FOLLOWING QUESTIONS</a:t>
            </a:r>
          </a:p>
        </p:txBody>
      </p:sp>
      <p:cxnSp>
        <p:nvCxnSpPr>
          <p:cNvPr id="664" name="Shape 664"/>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Shape 66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670" name="Shape 670"/>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LDA IN GENSIM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is a library of language processing tools focused on latent variable models of text.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originally developed by grad students dissatisfied with current implementations of latent models.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Documentation and tutorials are available on the </a:t>
            </a:r>
            <a:r>
              <a:rPr lang="en-US" sz="2800" u="sng" dirty="0">
                <a:solidFill>
                  <a:schemeClr val="hlink"/>
                </a:solidFill>
                <a:latin typeface="Arial" charset="0"/>
                <a:ea typeface="Arial" charset="0"/>
                <a:cs typeface="Arial" charset="0"/>
                <a:sym typeface="Georgia"/>
                <a:hlinkClick r:id="rId3"/>
              </a:rPr>
              <a:t>package’s website</a:t>
            </a:r>
            <a:r>
              <a:rPr lang="en-US" sz="2800" dirty="0">
                <a:latin typeface="Arial" charset="0"/>
                <a:ea typeface="Arial" charset="0"/>
                <a:cs typeface="Arial" charset="0"/>
                <a:sym typeface="Georgia"/>
              </a:rPr>
              <a:t>.</a:t>
            </a:r>
          </a:p>
        </p:txBody>
      </p:sp>
      <p:sp>
        <p:nvSpPr>
          <p:cNvPr id="676" name="Shape 67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Let’s first translate a set of documents (articles) into a matrix representation with a row per document and a column per feature (word or n-gram).</a:t>
            </a:r>
          </a:p>
          <a:p>
            <a:pPr marR="0" lvl="0" algn="l" rtl="0">
              <a:spcBef>
                <a:spcPts val="0"/>
              </a:spcBef>
              <a:buNone/>
            </a:pPr>
            <a:endParaRPr sz="2800" dirty="0">
              <a:latin typeface="Arial" charset="0"/>
              <a:ea typeface="Arial" charset="0"/>
              <a:cs typeface="Arial" charset="0"/>
              <a:sym typeface="Georgia"/>
            </a:endParaRPr>
          </a:p>
          <a:p>
            <a:pPr lvl="0" algn="ctr" rtl="0">
              <a:lnSpc>
                <a:spcPct val="115000"/>
              </a:lnSpc>
              <a:spcBef>
                <a:spcPts val="0"/>
              </a:spcBef>
              <a:buNone/>
            </a:pPr>
            <a:endParaRPr sz="2400" dirty="0">
              <a:solidFill>
                <a:srgbClr val="333333"/>
              </a:solidFill>
              <a:highlight>
                <a:srgbClr val="F7F7F7"/>
              </a:highlight>
              <a:latin typeface="Arial" charset="0"/>
              <a:ea typeface="Arial" charset="0"/>
              <a:cs typeface="Arial" charset="0"/>
              <a:sym typeface="Consolas"/>
            </a:endParaRPr>
          </a:p>
          <a:p>
            <a:pPr marR="0" lvl="0" algn="l" rtl="0">
              <a:spcBef>
                <a:spcPts val="0"/>
              </a:spcBef>
              <a:buNone/>
            </a:pPr>
            <a:endParaRPr sz="2800" dirty="0">
              <a:latin typeface="Arial" charset="0"/>
              <a:ea typeface="Arial" charset="0"/>
              <a:cs typeface="Arial" charset="0"/>
              <a:sym typeface="Georgia"/>
            </a:endParaRPr>
          </a:p>
        </p:txBody>
      </p:sp>
      <p:sp>
        <p:nvSpPr>
          <p:cNvPr id="682" name="Shape 68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34999" y="1301275"/>
            <a:ext cx="11734800" cy="4696500"/>
          </a:xfrm>
          <a:prstGeom prst="rect">
            <a:avLst/>
          </a:prstGeom>
          <a:noFill/>
          <a:ln>
            <a:noFill/>
          </a:ln>
        </p:spPr>
        <p:txBody>
          <a:bodyPr lIns="0" tIns="0" rIns="0" bIns="0" anchor="t" anchorCtr="0">
            <a:noAutofit/>
          </a:bodyPr>
          <a:lstStyle/>
          <a:p>
            <a:pPr marR="0" lvl="0" rtl="0">
              <a:spcBef>
                <a:spcPts val="0"/>
              </a:spcBef>
              <a:buNone/>
            </a:pPr>
            <a:endParaRPr sz="2800" dirty="0">
              <a:latin typeface="Georgia"/>
              <a:ea typeface="Georgia"/>
              <a:cs typeface="Georgia"/>
              <a:sym typeface="Georgia"/>
            </a:endParaRPr>
          </a:p>
          <a:p>
            <a:pPr lvl="0" rtl="0">
              <a:lnSpc>
                <a:spcPct val="115000"/>
              </a:lnSpc>
              <a:spcBef>
                <a:spcPts val="0"/>
              </a:spcBef>
              <a:buClr>
                <a:schemeClr val="dk1"/>
              </a:buClr>
              <a:buSzPct val="45833"/>
              <a:buFont typeface="Arial"/>
              <a:buNone/>
            </a:pP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sklearn.feature_extraction.text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cv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a:t>
            </a:r>
            <a:r>
              <a:rPr lang="en-US" sz="2400" dirty="0">
                <a:solidFill>
                  <a:srgbClr val="ED6A43"/>
                </a:solidFill>
                <a:highlight>
                  <a:srgbClr val="F7F7F7"/>
                </a:highlight>
                <a:latin typeface="Consolas"/>
                <a:ea typeface="Consolas"/>
                <a:cs typeface="Consolas"/>
                <a:sym typeface="Consolas"/>
              </a:rPr>
              <a:t>binary</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False</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stop_words</a:t>
            </a:r>
            <a:r>
              <a:rPr lang="en-US" sz="2400" dirty="0">
                <a:solidFill>
                  <a:srgbClr val="A71D5D"/>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a:t>
            </a:r>
            <a:r>
              <a:rPr lang="en-US" sz="2400" dirty="0" err="1">
                <a:solidFill>
                  <a:srgbClr val="183691"/>
                </a:solidFill>
                <a:highlight>
                  <a:srgbClr val="F7F7F7"/>
                </a:highlight>
                <a:latin typeface="Consolas"/>
                <a:ea typeface="Consolas"/>
                <a:cs typeface="Consolas"/>
                <a:sym typeface="Consolas"/>
              </a:rPr>
              <a:t>english</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min_df</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3</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docs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cv.fit_transform</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969896"/>
                </a:solidFill>
                <a:highlight>
                  <a:srgbClr val="F7F7F7"/>
                </a:highlight>
                <a:latin typeface="Consolas"/>
                <a:ea typeface="Consolas"/>
                <a:cs typeface="Consolas"/>
                <a:sym typeface="Consolas"/>
              </a:rPr>
              <a:t># Build a mapping of numerical ID to word</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id2word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0086B3"/>
                </a:solidFill>
                <a:highlight>
                  <a:srgbClr val="F7F7F7"/>
                </a:highlight>
                <a:latin typeface="Consolas"/>
                <a:ea typeface="Consolas"/>
                <a:cs typeface="Consolas"/>
                <a:sym typeface="Consolas"/>
              </a:rPr>
              <a:t>dict</a:t>
            </a:r>
            <a:r>
              <a:rPr lang="en-US" sz="2400" dirty="0">
                <a:solidFill>
                  <a:srgbClr val="333333"/>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cv.get_feature_names</a:t>
            </a:r>
            <a:r>
              <a:rPr lang="en-US" sz="2400" dirty="0">
                <a:solidFill>
                  <a:srgbClr val="333333"/>
                </a:solidFill>
                <a:highlight>
                  <a:srgbClr val="F7F7F7"/>
                </a:highlight>
                <a:latin typeface="Consolas"/>
                <a:ea typeface="Consolas"/>
                <a:cs typeface="Consolas"/>
                <a:sym typeface="Consolas"/>
              </a:rPr>
              <a:t>()))</a:t>
            </a:r>
          </a:p>
          <a:p>
            <a:pPr marR="0" lvl="0" rtl="0">
              <a:spcBef>
                <a:spcPts val="0"/>
              </a:spcBef>
              <a:buNone/>
            </a:pPr>
            <a:endParaRPr sz="2800" dirty="0">
              <a:latin typeface="Georgia"/>
              <a:ea typeface="Georgia"/>
              <a:cs typeface="Georgia"/>
              <a:sym typeface="Georgia"/>
            </a:endParaRPr>
          </a:p>
          <a:p>
            <a:pPr lvl="0" rtl="0">
              <a:lnSpc>
                <a:spcPct val="115000"/>
              </a:lnSpc>
              <a:spcBef>
                <a:spcPts val="0"/>
              </a:spcBef>
              <a:buNone/>
            </a:pPr>
            <a:endParaRPr sz="2400" dirty="0">
              <a:solidFill>
                <a:srgbClr val="333333"/>
              </a:solidFill>
              <a:highlight>
                <a:srgbClr val="F7F7F7"/>
              </a:highlight>
              <a:latin typeface="Consolas"/>
              <a:ea typeface="Consolas"/>
              <a:cs typeface="Consolas"/>
              <a:sym typeface="Consolas"/>
            </a:endParaRPr>
          </a:p>
          <a:p>
            <a:pPr marR="0" lvl="0" rtl="0">
              <a:spcBef>
                <a:spcPts val="0"/>
              </a:spcBef>
              <a:buNone/>
            </a:pPr>
            <a:endParaRPr sz="2800" dirty="0">
              <a:latin typeface="Georgia"/>
              <a:ea typeface="Georgia"/>
              <a:cs typeface="Georgia"/>
              <a:sym typeface="Georgia"/>
            </a:endParaRPr>
          </a:p>
        </p:txBody>
      </p:sp>
      <p:sp>
        <p:nvSpPr>
          <p:cNvPr id="688" name="Shape 68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want to learn which columns are correlated (i.e. likely to come from the same topic).</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This is the </a:t>
            </a:r>
            <a:r>
              <a:rPr lang="en-US" sz="2800" i="1">
                <a:latin typeface="Georgia"/>
                <a:ea typeface="Georgia"/>
                <a:cs typeface="Georgia"/>
                <a:sym typeface="Georgia"/>
              </a:rPr>
              <a:t>word distribution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also determine what topics are in each document, the </a:t>
            </a:r>
            <a:r>
              <a:rPr lang="en-US" sz="2800" i="1">
                <a:latin typeface="Georgia"/>
                <a:ea typeface="Georgia"/>
                <a:cs typeface="Georgia"/>
                <a:sym typeface="Georgia"/>
              </a:rPr>
              <a:t>topic distribution</a:t>
            </a:r>
            <a:r>
              <a:rPr lang="en-US" sz="2800">
                <a:latin typeface="Georgia"/>
                <a:ea typeface="Georgia"/>
                <a:cs typeface="Georgia"/>
                <a:sym typeface="Georgia"/>
              </a:rPr>
              <a:t>.</a:t>
            </a:r>
          </a:p>
        </p:txBody>
      </p:sp>
      <p:sp>
        <p:nvSpPr>
          <p:cNvPr id="694" name="Shape 69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VARIABLES AND NATURAL LANGUAGE PROCESSING</a:t>
            </a:r>
          </a:p>
        </p:txBody>
      </p:sp>
      <p:sp>
        <p:nvSpPr>
          <p:cNvPr id="441" name="Shape 441"/>
          <p:cNvSpPr txBox="1">
            <a:spLocks noGrp="1"/>
          </p:cNvSpPr>
          <p:nvPr>
            <p:ph type="body" idx="1"/>
          </p:nvPr>
        </p:nvSpPr>
        <p:spPr>
          <a:xfrm>
            <a:off x="635006" y="2343206"/>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1000"/>
              </a:spcBef>
              <a:buSzPct val="100000"/>
              <a:buFont typeface="Georgia"/>
              <a:buChar char="‣"/>
            </a:pPr>
            <a:r>
              <a:rPr lang="en-US" sz="2800" dirty="0">
                <a:latin typeface="Arial" charset="0"/>
                <a:ea typeface="Arial" charset="0"/>
                <a:cs typeface="Arial" charset="0"/>
                <a:sym typeface="Georgia"/>
              </a:rPr>
              <a:t>Understand what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variables are</a:t>
            </a:r>
          </a:p>
          <a:p>
            <a:pPr marL="203200" marR="0" lvl="0" indent="-256540" algn="l" rtl="0">
              <a:spcBef>
                <a:spcPts val="1000"/>
              </a:spcBef>
              <a:buSzPct val="100000"/>
              <a:buFont typeface="Georgia"/>
              <a:buChar char="‣"/>
            </a:pPr>
            <a:r>
              <a:rPr lang="en-US" sz="2800" dirty="0">
                <a:latin typeface="Arial" charset="0"/>
                <a:ea typeface="Arial" charset="0"/>
                <a:cs typeface="Arial" charset="0"/>
                <a:sym typeface="Georgia"/>
              </a:rPr>
              <a:t>Understand the uses of </a:t>
            </a:r>
            <a:r>
              <a:rPr lang="en-US" sz="2800" i="1" dirty="0">
                <a:latin typeface="Arial" charset="0"/>
                <a:ea typeface="Arial" charset="0"/>
                <a:cs typeface="Arial" charset="0"/>
                <a:sym typeface="Georgia"/>
              </a:rPr>
              <a:t>latent variables</a:t>
            </a:r>
            <a:r>
              <a:rPr lang="en-US" sz="2800" dirty="0">
                <a:latin typeface="Arial" charset="0"/>
                <a:ea typeface="Arial" charset="0"/>
                <a:cs typeface="Arial" charset="0"/>
                <a:sym typeface="Georgia"/>
              </a:rPr>
              <a:t> in language processing</a:t>
            </a:r>
          </a:p>
          <a:p>
            <a:pPr marL="203200" marR="0" lvl="0" indent="-256540" algn="l" rtl="0">
              <a:spcBef>
                <a:spcPts val="1000"/>
              </a:spcBef>
              <a:buSzPct val="100000"/>
              <a:buFont typeface="Georgia"/>
              <a:buChar char="‣"/>
            </a:pPr>
            <a:r>
              <a:rPr lang="en-US" sz="2800" dirty="0">
                <a:latin typeface="Arial" charset="0"/>
                <a:ea typeface="Arial" charset="0"/>
                <a:cs typeface="Arial" charset="0"/>
                <a:sym typeface="Georgia"/>
              </a:rPr>
              <a:t>Use the </a:t>
            </a:r>
            <a:r>
              <a:rPr lang="en-US" sz="2800" i="1" dirty="0" smtClean="0">
                <a:latin typeface="Arial" charset="0"/>
                <a:ea typeface="Arial" charset="0"/>
                <a:cs typeface="Arial" charset="0"/>
                <a:sym typeface="Georgia"/>
              </a:rPr>
              <a:t>LDA</a:t>
            </a:r>
            <a:r>
              <a:rPr lang="en-US" sz="2800" dirty="0" smtClean="0">
                <a:latin typeface="Arial" charset="0"/>
                <a:ea typeface="Arial" charset="0"/>
                <a:cs typeface="Arial" charset="0"/>
                <a:sym typeface="Georgia"/>
              </a:rPr>
              <a:t> </a:t>
            </a:r>
            <a:r>
              <a:rPr lang="en-US" sz="2800" dirty="0">
                <a:latin typeface="Arial" charset="0"/>
                <a:ea typeface="Arial" charset="0"/>
                <a:cs typeface="Arial" charset="0"/>
                <a:sym typeface="Georgia"/>
              </a:rPr>
              <a:t>algorithms of </a:t>
            </a:r>
            <a:r>
              <a:rPr lang="en-US" sz="2800" dirty="0">
                <a:latin typeface="Arial" charset="0"/>
                <a:ea typeface="Arial" charset="0"/>
                <a:cs typeface="Arial" charset="0"/>
                <a:sym typeface="Consolas"/>
              </a:rPr>
              <a:t>genism</a:t>
            </a:r>
          </a:p>
          <a:p>
            <a:pPr marR="0" lvl="0" algn="l" rtl="0">
              <a:spcBef>
                <a:spcPts val="1000"/>
              </a:spcBef>
              <a:buNone/>
            </a:pPr>
            <a:endParaRPr sz="2800" dirty="0">
              <a:latin typeface="Arial" charset="0"/>
              <a:ea typeface="Arial" charset="0"/>
              <a:cs typeface="Arial" charset="0"/>
              <a:sym typeface="Georgia"/>
            </a:endParaRPr>
          </a:p>
          <a:p>
            <a:pPr marR="0" lvl="0" algn="l" rtl="0">
              <a:spcBef>
                <a:spcPts val="1000"/>
              </a:spcBef>
              <a:buNone/>
            </a:pPr>
            <a:endParaRPr sz="2800" dirty="0">
              <a:latin typeface="Arial" charset="0"/>
              <a:ea typeface="Arial" charset="0"/>
              <a:cs typeface="Arial" charset="0"/>
              <a:sym typeface="Georgia"/>
            </a:endParaRPr>
          </a:p>
        </p:txBody>
      </p:sp>
      <p:sp>
        <p:nvSpPr>
          <p:cNvPr id="442" name="Shape 442"/>
          <p:cNvSpPr txBox="1">
            <a:spLocks noGrp="1"/>
          </p:cNvSpPr>
          <p:nvPr>
            <p:ph type="title"/>
          </p:nvPr>
        </p:nvSpPr>
        <p:spPr>
          <a:xfrm>
            <a:off x="635000" y="1876156"/>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Arial" charset="0"/>
                <a:ea typeface="Arial" charset="0"/>
                <a:cs typeface="Arial" charset="0"/>
                <a:sym typeface="Oswald"/>
              </a:rPr>
              <a:t>LEARNING OBJECTIVES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15000"/>
              </a:lnSpc>
              <a:spcBef>
                <a:spcPts val="0"/>
              </a:spcBef>
              <a:buNone/>
            </a:pPr>
            <a:endParaRPr sz="2400" dirty="0">
              <a:solidFill>
                <a:srgbClr val="A71D5D"/>
              </a:solidFill>
              <a:highlight>
                <a:srgbClr val="F7F7F7"/>
              </a:highlight>
              <a:latin typeface="Consolas"/>
              <a:ea typeface="Consolas"/>
              <a:cs typeface="Consolas"/>
              <a:sym typeface="Consolas"/>
            </a:endParaRPr>
          </a:p>
          <a:p>
            <a:pPr lvl="0" rtl="0">
              <a:lnSpc>
                <a:spcPct val="115000"/>
              </a:lnSpc>
              <a:spcBef>
                <a:spcPts val="0"/>
              </a:spcBef>
              <a:buNone/>
            </a:pP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gensim.models.ldamodel</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LdaModel</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gensim.matutils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Sparse2Corpus</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969896"/>
                </a:solidFill>
                <a:highlight>
                  <a:srgbClr val="F7F7F7"/>
                </a:highlight>
                <a:latin typeface="Consolas"/>
                <a:ea typeface="Consolas"/>
                <a:cs typeface="Consolas"/>
                <a:sym typeface="Consolas"/>
              </a:rPr>
              <a:t># First we convert our word-matrix into </a:t>
            </a:r>
            <a:r>
              <a:rPr lang="en-US" sz="2400" dirty="0" err="1">
                <a:solidFill>
                  <a:srgbClr val="969896"/>
                </a:solidFill>
                <a:highlight>
                  <a:srgbClr val="F7F7F7"/>
                </a:highlight>
                <a:latin typeface="Consolas"/>
                <a:ea typeface="Consolas"/>
                <a:cs typeface="Consolas"/>
                <a:sym typeface="Consolas"/>
              </a:rPr>
              <a:t>gensim's</a:t>
            </a:r>
            <a:r>
              <a:rPr lang="en-US" sz="2400" dirty="0">
                <a:solidFill>
                  <a:srgbClr val="969896"/>
                </a:solidFill>
                <a:highlight>
                  <a:srgbClr val="F7F7F7"/>
                </a:highlight>
                <a:latin typeface="Consolas"/>
                <a:ea typeface="Consolas"/>
                <a:cs typeface="Consolas"/>
                <a:sym typeface="Consolas"/>
              </a:rPr>
              <a:t> format</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corpus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Sparse2Corpus(docs, </a:t>
            </a:r>
            <a:r>
              <a:rPr lang="en-US" sz="2400" dirty="0" err="1">
                <a:solidFill>
                  <a:srgbClr val="ED6A43"/>
                </a:solidFill>
                <a:highlight>
                  <a:srgbClr val="F7F7F7"/>
                </a:highlight>
                <a:latin typeface="Consolas"/>
                <a:ea typeface="Consolas"/>
                <a:cs typeface="Consolas"/>
                <a:sym typeface="Consolas"/>
              </a:rPr>
              <a:t>documents_columns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False</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969896"/>
                </a:solidFill>
                <a:highlight>
                  <a:srgbClr val="F7F7F7"/>
                </a:highlight>
                <a:latin typeface="Consolas"/>
                <a:ea typeface="Consolas"/>
                <a:cs typeface="Consolas"/>
                <a:sym typeface="Consolas"/>
              </a:rPr>
              <a:t># Then we fit an LDA model</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err="1">
                <a:solidFill>
                  <a:srgbClr val="333333"/>
                </a:solidFill>
                <a:highlight>
                  <a:srgbClr val="F7F7F7"/>
                </a:highlight>
                <a:latin typeface="Consolas"/>
                <a:ea typeface="Consolas"/>
                <a:cs typeface="Consolas"/>
                <a:sym typeface="Consolas"/>
              </a:rPr>
              <a:t>lda_model</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LdaModel</a:t>
            </a:r>
            <a:r>
              <a:rPr lang="en-US" sz="2400" dirty="0">
                <a:solidFill>
                  <a:srgbClr val="333333"/>
                </a:solidFill>
                <a:highlight>
                  <a:srgbClr val="F7F7F7"/>
                </a:highlight>
                <a:latin typeface="Consolas"/>
                <a:ea typeface="Consolas"/>
                <a:cs typeface="Consolas"/>
                <a:sym typeface="Consolas"/>
              </a:rPr>
              <a:t>(</a:t>
            </a:r>
            <a:r>
              <a:rPr lang="en-US" sz="2400" dirty="0">
                <a:solidFill>
                  <a:srgbClr val="ED6A43"/>
                </a:solidFill>
                <a:highlight>
                  <a:srgbClr val="F7F7F7"/>
                </a:highlight>
                <a:latin typeface="Consolas"/>
                <a:ea typeface="Consolas"/>
                <a:cs typeface="Consolas"/>
                <a:sym typeface="Consolas"/>
              </a:rPr>
              <a:t>corpus</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corpus, </a:t>
            </a:r>
            <a:r>
              <a:rPr lang="en-US" sz="2400" dirty="0">
                <a:solidFill>
                  <a:srgbClr val="ED6A43"/>
                </a:solidFill>
                <a:highlight>
                  <a:srgbClr val="F7F7F7"/>
                </a:highlight>
                <a:latin typeface="Consolas"/>
                <a:ea typeface="Consolas"/>
                <a:cs typeface="Consolas"/>
                <a:sym typeface="Consolas"/>
              </a:rPr>
              <a:t>id2word</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id2word, </a:t>
            </a:r>
            <a:r>
              <a:rPr lang="en-US" sz="2400" dirty="0" err="1">
                <a:solidFill>
                  <a:srgbClr val="ED6A43"/>
                </a:solidFill>
                <a:highlight>
                  <a:srgbClr val="F7F7F7"/>
                </a:highlight>
                <a:latin typeface="Consolas"/>
                <a:ea typeface="Consolas"/>
                <a:cs typeface="Consolas"/>
                <a:sym typeface="Consolas"/>
              </a:rPr>
              <a:t>num_topics</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15</a:t>
            </a:r>
            <a:r>
              <a:rPr lang="en-US" sz="2400" dirty="0">
                <a:solidFill>
                  <a:srgbClr val="333333"/>
                </a:solidFill>
                <a:highlight>
                  <a:srgbClr val="F7F7F7"/>
                </a:highlight>
                <a:latin typeface="Consolas"/>
                <a:ea typeface="Consolas"/>
                <a:cs typeface="Consolas"/>
                <a:sym typeface="Consolas"/>
              </a:rPr>
              <a:t>)</a:t>
            </a:r>
          </a:p>
          <a:p>
            <a:pPr lvl="0" rtl="0">
              <a:spcBef>
                <a:spcPts val="0"/>
              </a:spcBef>
              <a:buNone/>
            </a:pPr>
            <a:endParaRPr sz="2400" dirty="0">
              <a:solidFill>
                <a:schemeClr val="dk1"/>
              </a:solidFill>
              <a:latin typeface="Georgia"/>
              <a:ea typeface="Georgia"/>
              <a:cs typeface="Georgia"/>
              <a:sym typeface="Georgia"/>
            </a:endParaRPr>
          </a:p>
        </p:txBody>
      </p:sp>
      <p:sp>
        <p:nvSpPr>
          <p:cNvPr id="700" name="Shape 70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In this model, we need to explicitly specify the number of topic we want the model to uncover.</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This is a critical parameter, but there isn’t much guidance on how to choose it.  Try to use domain expertise where possible.</a:t>
            </a:r>
          </a:p>
        </p:txBody>
      </p:sp>
      <p:sp>
        <p:nvSpPr>
          <p:cNvPr id="706" name="Shape 70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Now we need to assess the</a:t>
            </a:r>
            <a:r>
              <a:rPr lang="en-US" sz="2800" i="1">
                <a:latin typeface="Arial" charset="0"/>
                <a:ea typeface="Arial" charset="0"/>
                <a:cs typeface="Arial" charset="0"/>
                <a:sym typeface="Georgia"/>
              </a:rPr>
              <a:t> goodness of fit</a:t>
            </a:r>
            <a:r>
              <a:rPr lang="en-US" sz="2800">
                <a:latin typeface="Arial" charset="0"/>
                <a:ea typeface="Arial" charset="0"/>
                <a:cs typeface="Arial" charset="0"/>
                <a:sym typeface="Georgia"/>
              </a:rPr>
              <a:t> for our model.</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Like other unsupervised learning techniques, our validation techniques are mostly about interpretation.</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Use the following questions to guide you:</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Did we learn reasonable topics?</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Do the words that make up a topic make sense?</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Is this topic helpful towards our goal?</a:t>
            </a:r>
          </a:p>
        </p:txBody>
      </p:sp>
      <p:sp>
        <p:nvSpPr>
          <p:cNvPr id="712" name="Shape 71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35006" y="1297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We can evaluate fit by viewing the top words in each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has a </a:t>
            </a:r>
            <a:r>
              <a:rPr lang="en-US" sz="2800" dirty="0" err="1">
                <a:latin typeface="Arial" charset="0"/>
                <a:ea typeface="Arial" charset="0"/>
                <a:cs typeface="Arial" charset="0"/>
                <a:sym typeface="Consolas"/>
              </a:rPr>
              <a:t>show_topics</a:t>
            </a:r>
            <a:r>
              <a:rPr lang="en-US" sz="2800" dirty="0">
                <a:latin typeface="Arial" charset="0"/>
                <a:ea typeface="Arial" charset="0"/>
                <a:cs typeface="Arial" charset="0"/>
                <a:sym typeface="Georgia"/>
              </a:rPr>
              <a:t> function for this:</a:t>
            </a:r>
          </a:p>
          <a:p>
            <a:pPr marR="0" lvl="0" algn="l" rtl="0">
              <a:lnSpc>
                <a:spcPct val="100000"/>
              </a:lnSpc>
              <a:spcBef>
                <a:spcPts val="0"/>
              </a:spcBef>
              <a:spcAft>
                <a:spcPts val="0"/>
              </a:spcAft>
              <a:buNone/>
            </a:pPr>
            <a:endParaRPr sz="2800" dirty="0">
              <a:latin typeface="Georgia"/>
              <a:ea typeface="Georgia"/>
              <a:cs typeface="Georgia"/>
              <a:sym typeface="Georgia"/>
            </a:endParaRPr>
          </a:p>
          <a:p>
            <a:pPr lvl="0" rtl="0">
              <a:lnSpc>
                <a:spcPct val="145000"/>
              </a:lnSpc>
              <a:spcBef>
                <a:spcPts val="0"/>
              </a:spcBef>
              <a:buNone/>
            </a:pP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25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err="1">
                <a:solidFill>
                  <a:srgbClr val="33333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for</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 topic </a:t>
            </a:r>
            <a:r>
              <a:rPr lang="en-US" sz="2400" dirty="0">
                <a:solidFill>
                  <a:srgbClr val="A71D5D"/>
                </a:solidFill>
                <a:highlight>
                  <a:srgbClr val="F7F7F7"/>
                </a:highlight>
                <a:latin typeface="Consolas"/>
                <a:ea typeface="Consolas"/>
                <a:cs typeface="Consolas"/>
                <a:sym typeface="Consolas"/>
              </a:rPr>
              <a:t>in</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lda.show_topics</a:t>
            </a:r>
            <a:r>
              <a:rPr lang="en-US" sz="2400" dirty="0">
                <a:solidFill>
                  <a:srgbClr val="333333"/>
                </a:solidFill>
                <a:highlight>
                  <a:srgbClr val="F7F7F7"/>
                </a:highlight>
                <a:latin typeface="Consolas"/>
                <a:ea typeface="Consolas"/>
                <a:cs typeface="Consolas"/>
                <a:sym typeface="Consolas"/>
              </a:rPr>
              <a:t>(</a:t>
            </a:r>
            <a:r>
              <a:rPr lang="en-US" sz="2400" dirty="0" err="1">
                <a:solidFill>
                  <a:srgbClr val="ED6A4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n_words_per_topic</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"Topic: </a:t>
            </a:r>
            <a:r>
              <a:rPr lang="en-US" sz="2400" dirty="0">
                <a:solidFill>
                  <a:srgbClr val="0086B3"/>
                </a:solidFill>
                <a:highlight>
                  <a:srgbClr val="F7F7F7"/>
                </a:highlight>
                <a:latin typeface="Consolas"/>
                <a:ea typeface="Consolas"/>
                <a:cs typeface="Consolas"/>
                <a:sym typeface="Consolas"/>
              </a:rPr>
              <a:t>%d</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 (topic)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p>
          <a:p>
            <a:pPr marR="0" lvl="0" algn="l" rtl="0">
              <a:lnSpc>
                <a:spcPct val="100000"/>
              </a:lnSpc>
              <a:spcBef>
                <a:spcPts val="0"/>
              </a:spcBef>
              <a:spcAft>
                <a:spcPts val="0"/>
              </a:spcAft>
              <a:buNone/>
            </a:pPr>
            <a:endParaRPr sz="2800" dirty="0">
              <a:latin typeface="Georgia"/>
              <a:ea typeface="Georgia"/>
              <a:cs typeface="Georgia"/>
              <a:sym typeface="Georgia"/>
            </a:endParaRPr>
          </a:p>
        </p:txBody>
      </p:sp>
      <p:sp>
        <p:nvSpPr>
          <p:cNvPr id="718" name="Shape 71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LDA IN GENSIM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Some topics will be clearer than others.  The following topics represent clear concepts:</a:t>
            </a:r>
          </a:p>
          <a:p>
            <a:pPr marR="0" lvl="0" algn="l" rtl="0">
              <a:lnSpc>
                <a:spcPct val="100000"/>
              </a:lnSpc>
              <a:spcBef>
                <a:spcPts val="0"/>
              </a:spcBef>
              <a:spcAft>
                <a:spcPts val="0"/>
              </a:spcAft>
              <a:buNone/>
            </a:pPr>
            <a:endParaRPr sz="2800" dirty="0">
              <a:latin typeface="Georgia"/>
              <a:ea typeface="Georgia"/>
              <a:cs typeface="Georgia"/>
              <a:sym typeface="Georgia"/>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0.009*cup + 0.009*recipe + 0.007*make + 0.007*food + 0.006*sugar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0.013*butter + 0.010*baking + 0.010*dough + 0.009*cup + 0.009*sugar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0.013*fashion + 0.006*like + 0.006*dress + 0.005*style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Fashion and Style</a:t>
            </a:r>
          </a:p>
        </p:txBody>
      </p:sp>
      <p:sp>
        <p:nvSpPr>
          <p:cNvPr id="724" name="Shape 72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30" name="Shape 730"/>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31" name="Shape 731"/>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32" name="Shape 732"/>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Demonstrate the code you used to generate the topics above.</a:t>
            </a:r>
          </a:p>
          <a:p>
            <a:pPr marL="457200" lvl="0" indent="-342900" rtl="0">
              <a:spcBef>
                <a:spcPts val="0"/>
              </a:spcBef>
              <a:buClr>
                <a:schemeClr val="dk1"/>
              </a:buClr>
              <a:buSzPct val="100000"/>
              <a:buFont typeface="Georgia"/>
              <a:buAutoNum type="arabicPeriod"/>
            </a:pPr>
            <a:endParaRPr lang="en-US" sz="1800" dirty="0">
              <a:solidFill>
                <a:schemeClr val="dk1"/>
              </a:solidFill>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smtClean="0">
                <a:solidFill>
                  <a:schemeClr val="dk1"/>
                </a:solidFill>
                <a:latin typeface="Georgia"/>
                <a:ea typeface="Georgia"/>
                <a:cs typeface="Georgia"/>
                <a:sym typeface="Georgia"/>
              </a:rPr>
              <a:t>Hypothesize </a:t>
            </a:r>
            <a:r>
              <a:rPr lang="en-US" sz="1800" dirty="0">
                <a:solidFill>
                  <a:schemeClr val="dk1"/>
                </a:solidFill>
                <a:latin typeface="Georgia"/>
                <a:ea typeface="Georgia"/>
                <a:cs typeface="Georgia"/>
                <a:sym typeface="Georgia"/>
              </a:rPr>
              <a:t>other topic interpretations.</a:t>
            </a:r>
          </a:p>
        </p:txBody>
      </p:sp>
      <p:sp>
        <p:nvSpPr>
          <p:cNvPr id="733" name="Shape 73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Arial" charset="0"/>
                <a:ea typeface="Arial" charset="0"/>
                <a:cs typeface="Arial" charset="0"/>
                <a:sym typeface="Georgia"/>
              </a:rPr>
              <a:t>Code and topics</a:t>
            </a:r>
          </a:p>
        </p:txBody>
      </p:sp>
      <p:sp>
        <p:nvSpPr>
          <p:cNvPr id="734" name="Shape 734"/>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735" name="Shape 735"/>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a:t>
            </a:r>
          </a:p>
        </p:txBody>
      </p:sp>
      <p:cxnSp>
        <p:nvCxnSpPr>
          <p:cNvPr id="736" name="Shape 7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742" name="Shape 7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48" name="Shape 74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Word2Vec</a:t>
            </a:r>
            <a:r>
              <a:rPr lang="en-US" sz="2800" dirty="0">
                <a:latin typeface="Arial" charset="0"/>
                <a:ea typeface="Arial" charset="0"/>
                <a:cs typeface="Arial" charset="0"/>
                <a:sym typeface="Georgia"/>
              </a:rPr>
              <a:t> is another unsupervised model for latent variable NLP.</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a:t>
            </a:r>
            <a:r>
              <a:rPr lang="en-US" sz="2800" u="sng" dirty="0">
                <a:solidFill>
                  <a:schemeClr val="hlink"/>
                </a:solidFill>
                <a:latin typeface="Arial" charset="0"/>
                <a:ea typeface="Arial" charset="0"/>
                <a:cs typeface="Arial" charset="0"/>
                <a:sym typeface="Georgia"/>
                <a:hlinkClick r:id="rId3"/>
              </a:rPr>
              <a:t>originally released by Google</a:t>
            </a:r>
            <a:r>
              <a:rPr lang="en-US" sz="2800" dirty="0">
                <a:latin typeface="Arial" charset="0"/>
                <a:ea typeface="Arial" charset="0"/>
                <a:cs typeface="Arial" charset="0"/>
                <a:sym typeface="Georgia"/>
              </a:rPr>
              <a:t> and further </a:t>
            </a:r>
            <a:r>
              <a:rPr lang="en-US" sz="2800" u="sng" dirty="0">
                <a:solidFill>
                  <a:schemeClr val="hlink"/>
                </a:solidFill>
                <a:latin typeface="Arial" charset="0"/>
                <a:ea typeface="Arial" charset="0"/>
                <a:cs typeface="Arial" charset="0"/>
                <a:sym typeface="Georgia"/>
                <a:hlinkClick r:id="rId4"/>
              </a:rPr>
              <a:t>refined at Stanford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creates </a:t>
            </a:r>
            <a:r>
              <a:rPr lang="en-US" sz="2800" i="1" dirty="0">
                <a:latin typeface="Arial" charset="0"/>
                <a:ea typeface="Arial" charset="0"/>
                <a:cs typeface="Arial" charset="0"/>
                <a:sym typeface="Georgia"/>
              </a:rPr>
              <a:t>word vectors</a:t>
            </a:r>
            <a:r>
              <a:rPr lang="en-US" sz="2800" dirty="0">
                <a:latin typeface="Arial" charset="0"/>
                <a:ea typeface="Arial" charset="0"/>
                <a:cs typeface="Arial" charset="0"/>
                <a:sym typeface="Georgia"/>
              </a:rPr>
              <a:t>, multidimensional representations of words.  </a:t>
            </a:r>
          </a:p>
          <a:p>
            <a:pPr marR="0" lvl="0" algn="l"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400" dirty="0">
                <a:latin typeface="Arial" charset="0"/>
                <a:ea typeface="Arial" charset="0"/>
                <a:cs typeface="Arial" charset="0"/>
                <a:sym typeface="Consolas"/>
              </a:rPr>
              <a:t>assembly → [0.12315, 0.23425, 0.89745324, 0.235234, 0.234234,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is similar to having a distribution of concepts or topics that the word may come from.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54" name="Shape 75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If we take our usual document-word matrix and take its transpose, instead of talking about words as being features of a document, we can talk about </a:t>
            </a:r>
            <a:r>
              <a:rPr lang="en-US" sz="2800" i="1" dirty="0">
                <a:latin typeface="Arial" charset="0"/>
                <a:ea typeface="Arial" charset="0"/>
                <a:cs typeface="Arial" charset="0"/>
                <a:sym typeface="Georgia"/>
              </a:rPr>
              <a:t>documents as being features of a specific word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 other words, how do we define or characterize a single word?</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We can do so by defining its dictionary definition.</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Or we can enumerate all of the ways we might use it.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0" name="Shape 7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Given the word ‘Paris’, we have many contexts or uses we may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['_ is the capital of', '_, France', 'the capital city _', 'the restaurant in _',]</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There are also a bunch of contexts we </a:t>
            </a:r>
            <a:r>
              <a:rPr lang="en-US" sz="2800" i="1" dirty="0">
                <a:latin typeface="Arial" charset="0"/>
                <a:ea typeface="Arial" charset="0"/>
                <a:cs typeface="Arial" charset="0"/>
                <a:sym typeface="Georgia"/>
              </a:rPr>
              <a:t>don’t</a:t>
            </a:r>
            <a:r>
              <a:rPr lang="en-US" sz="2800" dirty="0">
                <a:latin typeface="Arial" charset="0"/>
                <a:ea typeface="Arial" charset="0"/>
                <a:cs typeface="Arial" charset="0"/>
                <a:sym typeface="Georgia"/>
              </a:rPr>
              <a:t> expect to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['can I have a _', 'there's too much _ on this' ... and millions more]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make a feature or column for each of these contexts.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represent ‘Paris’ in a sparse feature with all possible contexts.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OPENING</a:t>
            </a:r>
          </a:p>
        </p:txBody>
      </p:sp>
      <p:sp>
        <p:nvSpPr>
          <p:cNvPr id="460" name="Shape 460"/>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dirty="0">
                <a:solidFill>
                  <a:schemeClr val="lt1"/>
                </a:solidFill>
                <a:latin typeface="Arial" charset="0"/>
                <a:ea typeface="Arial" charset="0"/>
                <a:cs typeface="Arial" charset="0"/>
                <a:sym typeface="Oswald"/>
              </a:rPr>
              <a:t>LATENT VARIABLE </a:t>
            </a:r>
            <a:r>
              <a:rPr lang="en-US" sz="9600" b="1" dirty="0" smtClean="0">
                <a:solidFill>
                  <a:schemeClr val="lt1"/>
                </a:solidFill>
                <a:latin typeface="Arial" charset="0"/>
                <a:ea typeface="Arial" charset="0"/>
                <a:cs typeface="Arial" charset="0"/>
                <a:sym typeface="Oswald"/>
              </a:rPr>
              <a:t>MODELS: </a:t>
            </a:r>
          </a:p>
          <a:p>
            <a:pPr lvl="0" rtl="0">
              <a:lnSpc>
                <a:spcPct val="75000"/>
              </a:lnSpc>
              <a:spcBef>
                <a:spcPts val="0"/>
              </a:spcBef>
              <a:buClr>
                <a:schemeClr val="dk1"/>
              </a:buClr>
              <a:buSzPct val="25000"/>
              <a:buFont typeface="Arial"/>
              <a:buNone/>
            </a:pPr>
            <a:r>
              <a:rPr lang="en-US" sz="9600" b="1" dirty="0" smtClean="0">
                <a:solidFill>
                  <a:schemeClr val="lt1"/>
                </a:solidFill>
                <a:latin typeface="Arial" charset="0"/>
                <a:ea typeface="Arial" charset="0"/>
                <a:cs typeface="Arial" charset="0"/>
                <a:sym typeface="Oswald"/>
              </a:rPr>
              <a:t>Overview and Comparison</a:t>
            </a:r>
            <a:endParaRPr lang="en-US" sz="9600" b="1" dirty="0">
              <a:solidFill>
                <a:schemeClr val="lt1"/>
              </a:solidFill>
              <a:latin typeface="Arial" charset="0"/>
              <a:ea typeface="Arial" charset="0"/>
              <a:cs typeface="Arial" charset="0"/>
              <a:sym typeface="Oswa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6" name="Shape 76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Additionally, the first few examples represent the </a:t>
            </a:r>
            <a:r>
              <a:rPr lang="en-US" sz="2800" i="1" dirty="0">
                <a:latin typeface="Arial" charset="0"/>
                <a:ea typeface="Arial" charset="0"/>
                <a:cs typeface="Arial" charset="0"/>
                <a:sym typeface="Georgia"/>
              </a:rPr>
              <a:t>same</a:t>
            </a:r>
            <a:r>
              <a:rPr lang="en-US" sz="2800" dirty="0">
                <a:latin typeface="Arial" charset="0"/>
                <a:ea typeface="Arial" charset="0"/>
                <a:cs typeface="Arial" charset="0"/>
                <a:sym typeface="Georgia"/>
              </a:rPr>
              <a:t> concept: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city like thing, so it contains shops and restaurants.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capital city.</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want to use </a:t>
            </a:r>
            <a:r>
              <a:rPr lang="en-US" sz="2800" b="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to find a </a:t>
            </a:r>
            <a:r>
              <a:rPr lang="en-US" sz="2800" i="1" dirty="0">
                <a:latin typeface="Arial" charset="0"/>
                <a:ea typeface="Arial" charset="0"/>
                <a:cs typeface="Arial" charset="0"/>
                <a:sym typeface="Georgia"/>
              </a:rPr>
              <a:t>few</a:t>
            </a:r>
            <a:r>
              <a:rPr lang="en-US" sz="2800" dirty="0">
                <a:latin typeface="Arial" charset="0"/>
                <a:ea typeface="Arial" charset="0"/>
                <a:cs typeface="Arial" charset="0"/>
                <a:sym typeface="Georgia"/>
              </a:rPr>
              <a:t> concepts per word instead of </a:t>
            </a:r>
            <a:r>
              <a:rPr lang="en-US" sz="2800" i="1" dirty="0">
                <a:latin typeface="Arial" charset="0"/>
                <a:ea typeface="Arial" charset="0"/>
                <a:cs typeface="Arial" charset="0"/>
                <a:sym typeface="Georgia"/>
              </a:rPr>
              <a:t>all</a:t>
            </a:r>
            <a:r>
              <a:rPr lang="en-US" sz="2800" dirty="0">
                <a:latin typeface="Arial" charset="0"/>
                <a:ea typeface="Arial" charset="0"/>
                <a:cs typeface="Arial" charset="0"/>
                <a:sym typeface="Georgia"/>
              </a:rPr>
              <a:t> possible contexts.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Shape 77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72" name="Shape 77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LDA</a:t>
            </a:r>
            <a:r>
              <a:rPr lang="en-US" sz="2800">
                <a:latin typeface="Arial" charset="0"/>
                <a:ea typeface="Arial" charset="0"/>
                <a:cs typeface="Arial" charset="0"/>
                <a:sym typeface="Georgia"/>
              </a:rPr>
              <a:t>, we could do this by identifying the topics a word was most likely to come from.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Word2Vec</a:t>
            </a:r>
            <a:r>
              <a:rPr lang="en-US" sz="2800">
                <a:latin typeface="Arial" charset="0"/>
                <a:ea typeface="Arial" charset="0"/>
                <a:cs typeface="Arial" charset="0"/>
                <a:sym typeface="Georgia"/>
              </a:rPr>
              <a:t>, we will replace the overlapping contexts by some concept that represents them.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Like other techniques, our goal is to identify correlated columns and replace them with a new column that represents those replaced columns.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We can replace the [‘_ is a city’, ‘_ is a capital’, ‘I flew into _ today’]  columns by a single column, ‘IsACity’.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With a trained model, Word2Vec can be used for many tasks.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 commonly used feature of Word2Vec is being able to ask what words are similar to each other.</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if you ask for words similar to ‘</a:t>
            </a:r>
            <a:r>
              <a:rPr lang="en-US" sz="2800" dirty="0" err="1">
                <a:latin typeface="Arial" charset="0"/>
                <a:ea typeface="Arial" charset="0"/>
                <a:cs typeface="Arial" charset="0"/>
                <a:sym typeface="Georgia"/>
              </a:rPr>
              <a:t>france</a:t>
            </a:r>
            <a:r>
              <a:rPr lang="en-US" sz="2800" dirty="0">
                <a:latin typeface="Arial" charset="0"/>
                <a:ea typeface="Arial" charset="0"/>
                <a:cs typeface="Arial" charset="0"/>
                <a:sym typeface="Georgia"/>
              </a:rPr>
              <a:t>’, you would get:</a:t>
            </a:r>
          </a:p>
          <a:p>
            <a:pPr marR="0" lvl="0" algn="l" rtl="0">
              <a:lnSpc>
                <a:spcPct val="100000"/>
              </a:lnSpc>
              <a:spcBef>
                <a:spcPts val="0"/>
              </a:spcBef>
              <a:spcAft>
                <a:spcPts val="0"/>
              </a:spcAft>
              <a:buNone/>
            </a:pPr>
            <a:endParaRPr sz="600" dirty="0">
              <a:latin typeface="Consolas"/>
              <a:ea typeface="Consolas"/>
              <a:cs typeface="Consolas"/>
              <a:sym typeface="Consolas"/>
            </a:endParaRPr>
          </a:p>
          <a:p>
            <a:pPr lvl="0" algn="ctr" rtl="0">
              <a:lnSpc>
                <a:spcPct val="115000"/>
              </a:lnSpc>
              <a:spcBef>
                <a:spcPts val="800"/>
              </a:spcBef>
              <a:spcAft>
                <a:spcPts val="800"/>
              </a:spcAft>
              <a:buNone/>
            </a:pPr>
            <a:r>
              <a:rPr lang="en-US" sz="2200" dirty="0" err="1">
                <a:solidFill>
                  <a:srgbClr val="006600"/>
                </a:solidFill>
                <a:highlight>
                  <a:srgbClr val="FFFFFF"/>
                </a:highlight>
                <a:latin typeface="Consolas"/>
                <a:ea typeface="Consolas"/>
                <a:cs typeface="Consolas"/>
                <a:sym typeface="Consolas"/>
              </a:rPr>
              <a:t>spain</a:t>
            </a:r>
            <a:r>
              <a:rPr lang="en-US" sz="2200" dirty="0">
                <a:solidFill>
                  <a:srgbClr val="006600"/>
                </a:solidFill>
                <a:highlight>
                  <a:srgbClr val="FFFFFF"/>
                </a:highlight>
                <a:latin typeface="Consolas"/>
                <a:ea typeface="Consolas"/>
                <a:cs typeface="Consolas"/>
                <a:sym typeface="Consolas"/>
              </a:rPr>
              <a:t>		0.678515</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belgium</a:t>
            </a:r>
            <a:r>
              <a:rPr lang="en-US" sz="2200" dirty="0">
                <a:solidFill>
                  <a:srgbClr val="006600"/>
                </a:solidFill>
                <a:highlight>
                  <a:srgbClr val="FFFFFF"/>
                </a:highlight>
                <a:latin typeface="Consolas"/>
                <a:ea typeface="Consolas"/>
                <a:cs typeface="Consolas"/>
                <a:sym typeface="Consolas"/>
              </a:rPr>
              <a:t>		0.665923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netherlands</a:t>
            </a:r>
            <a:r>
              <a:rPr lang="en-US" sz="2200" dirty="0">
                <a:solidFill>
                  <a:srgbClr val="006600"/>
                </a:solidFill>
                <a:highlight>
                  <a:srgbClr val="FFFFFF"/>
                </a:highlight>
                <a:latin typeface="Consolas"/>
                <a:ea typeface="Consolas"/>
                <a:cs typeface="Consolas"/>
                <a:sym typeface="Consolas"/>
              </a:rPr>
              <a:t>		0.652428</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italy</a:t>
            </a:r>
            <a:r>
              <a:rPr lang="en-US" sz="2200" dirty="0">
                <a:solidFill>
                  <a:srgbClr val="006600"/>
                </a:solidFill>
                <a:highlight>
                  <a:srgbClr val="FFFFFF"/>
                </a:highlight>
                <a:latin typeface="Consolas"/>
                <a:ea typeface="Consolas"/>
                <a:cs typeface="Consolas"/>
                <a:sym typeface="Consolas"/>
              </a:rPr>
              <a:t>		0.633130</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switzerland</a:t>
            </a:r>
            <a:r>
              <a:rPr lang="en-US" sz="2200" dirty="0">
                <a:solidFill>
                  <a:srgbClr val="006600"/>
                </a:solidFill>
                <a:highlight>
                  <a:srgbClr val="FFFFFF"/>
                </a:highlight>
                <a:latin typeface="Consolas"/>
                <a:ea typeface="Consolas"/>
                <a:cs typeface="Consolas"/>
                <a:sym typeface="Consolas"/>
              </a:rPr>
              <a:t>		0.622323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luxembourg</a:t>
            </a:r>
            <a:r>
              <a:rPr lang="en-US" sz="2200" dirty="0">
                <a:solidFill>
                  <a:srgbClr val="006600"/>
                </a:solidFill>
                <a:highlight>
                  <a:srgbClr val="FFFFFF"/>
                </a:highlight>
                <a:latin typeface="Consolas"/>
                <a:ea typeface="Consolas"/>
                <a:cs typeface="Consolas"/>
                <a:sym typeface="Consolas"/>
              </a:rPr>
              <a:t>		0.610033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portugal</a:t>
            </a:r>
            <a:r>
              <a:rPr lang="en-US" sz="2200" dirty="0">
                <a:solidFill>
                  <a:srgbClr val="006600"/>
                </a:solidFill>
                <a:highlight>
                  <a:srgbClr val="FFFFFF"/>
                </a:highlight>
                <a:latin typeface="Consolas"/>
                <a:ea typeface="Consolas"/>
                <a:cs typeface="Consolas"/>
                <a:sym typeface="Consolas"/>
              </a:rPr>
              <a:t>		0.577154</a:t>
            </a:r>
            <a:r>
              <a:rPr lang="en-US" sz="1800" dirty="0">
                <a:solidFill>
                  <a:srgbClr val="006600"/>
                </a:solidFill>
                <a:highlight>
                  <a:srgbClr val="FFFFFF"/>
                </a:highlight>
                <a:latin typeface="Consolas"/>
                <a:ea typeface="Consolas"/>
                <a:cs typeface="Consolas"/>
                <a:sym typeface="Consolas"/>
              </a:rPr>
              <a:t/>
            </a:r>
            <a:br>
              <a:rPr lang="en-US" sz="1800" dirty="0">
                <a:solidFill>
                  <a:srgbClr val="006600"/>
                </a:solidFill>
                <a:highlight>
                  <a:srgbClr val="FFFFFF"/>
                </a:highlight>
                <a:latin typeface="Consolas"/>
                <a:ea typeface="Consolas"/>
                <a:cs typeface="Consolas"/>
                <a:sym typeface="Consolas"/>
              </a:rPr>
            </a:br>
            <a:endParaRPr lang="en-US" sz="1800" dirty="0">
              <a:solidFill>
                <a:srgbClr val="006600"/>
              </a:solidFill>
              <a:highlight>
                <a:srgbClr val="FFFFFF"/>
              </a:highlight>
              <a:latin typeface="Consolas"/>
              <a:ea typeface="Consolas"/>
              <a:cs typeface="Consolas"/>
              <a:sym typeface="Consolas"/>
            </a:endParaRPr>
          </a:p>
        </p:txBody>
      </p:sp>
      <p:sp>
        <p:nvSpPr>
          <p:cNvPr id="778" name="Shape 7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
        <p:nvSpPr>
          <p:cNvPr id="784" name="Shape 78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If we have data for other languages, Word2Vec could also be used for translation.</a:t>
            </a:r>
          </a:p>
        </p:txBody>
      </p:sp>
      <p:pic>
        <p:nvPicPr>
          <p:cNvPr id="785" name="Shape 785"/>
          <p:cNvPicPr preferRelativeResize="0"/>
          <p:nvPr/>
        </p:nvPicPr>
        <p:blipFill>
          <a:blip r:embed="rId3">
            <a:alphaModFix/>
          </a:blip>
          <a:stretch>
            <a:fillRect/>
          </a:stretch>
        </p:blipFill>
        <p:spPr>
          <a:xfrm>
            <a:off x="1559899" y="3033050"/>
            <a:ext cx="9885000" cy="3542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91" name="Shape 791"/>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92" name="Shape 792"/>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93" name="Shape 79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794" name="Shape 794"/>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After reviewing the analogies, brainstorm some word vector math.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For example, what do you think would happen if you subtracted the vector for ‘Man’ from ‘King’.  Do you think you would get ‘Queen’?</a:t>
            </a:r>
          </a:p>
        </p:txBody>
      </p:sp>
      <p:sp>
        <p:nvSpPr>
          <p:cNvPr id="795" name="Shape 795"/>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796" name="Shape 796"/>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ANSWER THE FOLLOWING QUESTIONS</a:t>
            </a:r>
          </a:p>
        </p:txBody>
      </p:sp>
      <p:cxnSp>
        <p:nvCxnSpPr>
          <p:cNvPr id="797" name="Shape 797"/>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803" name="Shape 803"/>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 IN GENSIM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We will build a Word2Vec model using the body text of the articles available in the </a:t>
            </a:r>
            <a:r>
              <a:rPr lang="en-US" sz="2800" dirty="0" err="1">
                <a:latin typeface="Arial" charset="0"/>
                <a:ea typeface="Arial" charset="0"/>
                <a:cs typeface="Arial" charset="0"/>
                <a:sym typeface="Georgia"/>
              </a:rPr>
              <a:t>StumbleUpon</a:t>
            </a:r>
            <a:r>
              <a:rPr lang="en-US" sz="2800" dirty="0">
                <a:latin typeface="Arial" charset="0"/>
                <a:ea typeface="Arial" charset="0"/>
                <a:cs typeface="Arial" charset="0"/>
                <a:sym typeface="Georgia"/>
              </a:rPr>
              <a:t> dataset.</a:t>
            </a:r>
          </a:p>
          <a:p>
            <a:pPr marR="0" lvl="0" algn="l" rtl="0">
              <a:spcBef>
                <a:spcPts val="0"/>
              </a:spcBef>
              <a:buNone/>
            </a:pPr>
            <a:endParaRPr sz="2400" dirty="0">
              <a:latin typeface="Georgia"/>
              <a:ea typeface="Georgia"/>
              <a:cs typeface="Georgia"/>
              <a:sym typeface="Georgia"/>
            </a:endParaRPr>
          </a:p>
          <a:p>
            <a:pPr lvl="0" rtl="0">
              <a:lnSpc>
                <a:spcPct val="145000"/>
              </a:lnSpc>
              <a:spcBef>
                <a:spcPts val="0"/>
              </a:spcBef>
              <a:buNone/>
            </a:pPr>
            <a:r>
              <a:rPr lang="en-US" sz="2400" dirty="0">
                <a:highlight>
                  <a:srgbClr val="F7F7F7"/>
                </a:highlight>
                <a:latin typeface="Consolas"/>
                <a:ea typeface="Consolas"/>
                <a:cs typeface="Consolas"/>
                <a:sym typeface="Consolas"/>
              </a:rPr>
              <a:t>from gensim.models.word2vec import Word2Vec</a:t>
            </a:r>
          </a:p>
          <a:p>
            <a:pPr lvl="0" rtl="0">
              <a:lnSpc>
                <a:spcPct val="145000"/>
              </a:lnSpc>
              <a:spcBef>
                <a:spcPts val="0"/>
              </a:spcBef>
              <a:buNone/>
            </a:pPr>
            <a:endParaRPr sz="2400" dirty="0">
              <a:solidFill>
                <a:srgbClr val="969896"/>
              </a:solidFill>
              <a:highlight>
                <a:srgbClr val="F7F7F7"/>
              </a:highlight>
              <a:latin typeface="Consolas"/>
              <a:ea typeface="Consolas"/>
              <a:cs typeface="Consolas"/>
              <a:sym typeface="Consolas"/>
            </a:endParaRPr>
          </a:p>
          <a:p>
            <a:pPr lvl="0" rtl="0">
              <a:lnSpc>
                <a:spcPct val="145000"/>
              </a:lnSpc>
              <a:spcBef>
                <a:spcPts val="0"/>
              </a:spcBef>
              <a:buClr>
                <a:schemeClr val="dk1"/>
              </a:buClr>
              <a:buSzPct val="45833"/>
              <a:buFont typeface="Arial"/>
              <a:buNone/>
            </a:pPr>
            <a:r>
              <a:rPr lang="en-US" sz="2400" dirty="0">
                <a:solidFill>
                  <a:srgbClr val="969896"/>
                </a:solidFill>
                <a:highlight>
                  <a:srgbClr val="F7F7F7"/>
                </a:highlight>
                <a:latin typeface="Consolas"/>
                <a:ea typeface="Consolas"/>
                <a:cs typeface="Consolas"/>
                <a:sym typeface="Consolas"/>
              </a:rPr>
              <a:t># Setup the body text</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text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().map(</a:t>
            </a:r>
            <a:r>
              <a:rPr lang="en-US" sz="2400" dirty="0">
                <a:solidFill>
                  <a:srgbClr val="A71D5D"/>
                </a:solidFill>
                <a:highlight>
                  <a:srgbClr val="F7F7F7"/>
                </a:highlight>
                <a:latin typeface="Consolas"/>
                <a:ea typeface="Consolas"/>
                <a:cs typeface="Consolas"/>
                <a:sym typeface="Consolas"/>
              </a:rPr>
              <a:t>lambda</a:t>
            </a:r>
            <a:r>
              <a:rPr lang="en-US" sz="2400" dirty="0">
                <a:solidFill>
                  <a:srgbClr val="333333"/>
                </a:solidFill>
                <a:highlight>
                  <a:srgbClr val="F7F7F7"/>
                </a:highlight>
                <a:latin typeface="Consolas"/>
                <a:ea typeface="Consolas"/>
                <a:cs typeface="Consolas"/>
                <a:sym typeface="Consolas"/>
              </a:rPr>
              <a:t> x: </a:t>
            </a:r>
            <a:r>
              <a:rPr lang="en-US" sz="2400" dirty="0" err="1">
                <a:solidFill>
                  <a:srgbClr val="333333"/>
                </a:solidFill>
                <a:highlight>
                  <a:srgbClr val="F7F7F7"/>
                </a:highlight>
                <a:latin typeface="Consolas"/>
                <a:ea typeface="Consolas"/>
                <a:cs typeface="Consolas"/>
                <a:sym typeface="Consolas"/>
              </a:rPr>
              <a:t>x.split</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gensim.models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Word2Vec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model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Word2Vec(text, </a:t>
            </a:r>
            <a:r>
              <a:rPr lang="en-US" sz="2400" dirty="0">
                <a:solidFill>
                  <a:srgbClr val="ED6A43"/>
                </a:solidFill>
                <a:highlight>
                  <a:srgbClr val="F7F7F7"/>
                </a:highlight>
                <a:latin typeface="Consolas"/>
                <a:ea typeface="Consolas"/>
                <a:cs typeface="Consolas"/>
                <a:sym typeface="Consolas"/>
              </a:rPr>
              <a:t>size</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100</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window</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min_count</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workers</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4</a:t>
            </a:r>
            <a:r>
              <a:rPr lang="en-US" sz="2400" dirty="0">
                <a:solidFill>
                  <a:srgbClr val="333333"/>
                </a:solidFill>
                <a:highlight>
                  <a:srgbClr val="F7F7F7"/>
                </a:highlight>
                <a:latin typeface="Consolas"/>
                <a:ea typeface="Consolas"/>
                <a:cs typeface="Consolas"/>
                <a:sym typeface="Consolas"/>
              </a:rPr>
              <a:t>)</a:t>
            </a:r>
          </a:p>
          <a:p>
            <a:pPr marR="0" lvl="0" algn="l" rtl="0">
              <a:spcBef>
                <a:spcPts val="0"/>
              </a:spcBef>
              <a:buNone/>
            </a:pPr>
            <a:endParaRPr sz="2800" dirty="0">
              <a:latin typeface="Georgia"/>
              <a:ea typeface="Georgia"/>
              <a:cs typeface="Georgia"/>
              <a:sym typeface="Georgia"/>
            </a:endParaRPr>
          </a:p>
        </p:txBody>
      </p:sp>
      <p:sp>
        <p:nvSpPr>
          <p:cNvPr id="809" name="Shape 80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 IN GENSIM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dirty="0">
                <a:latin typeface="Arial" charset="0"/>
                <a:ea typeface="Arial" charset="0"/>
                <a:cs typeface="Arial" charset="0"/>
                <a:sym typeface="Consolas"/>
              </a:rPr>
              <a:t>Word2Vec</a:t>
            </a:r>
            <a:r>
              <a:rPr lang="en-US" sz="2800" dirty="0">
                <a:latin typeface="Arial" charset="0"/>
                <a:ea typeface="Arial" charset="0"/>
                <a:cs typeface="Arial" charset="0"/>
                <a:sym typeface="Georgia"/>
              </a:rPr>
              <a:t> class has many arguments.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Consolas"/>
              </a:rPr>
              <a:t>size</a:t>
            </a:r>
            <a:r>
              <a:rPr lang="en-US" sz="2800" dirty="0">
                <a:latin typeface="Arial" charset="0"/>
                <a:ea typeface="Arial" charset="0"/>
                <a:cs typeface="Arial" charset="0"/>
                <a:sym typeface="Georgia"/>
              </a:rPr>
              <a:t> represents how many concepts or topics we should use.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window</a:t>
            </a:r>
            <a:r>
              <a:rPr lang="en-US" sz="2800" dirty="0">
                <a:latin typeface="Arial" charset="0"/>
                <a:ea typeface="Arial" charset="0"/>
                <a:cs typeface="Arial" charset="0"/>
                <a:sym typeface="Georgia"/>
              </a:rPr>
              <a:t> represents how many words surrounding a sentence we should use as our original feature.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err="1">
                <a:latin typeface="Arial" charset="0"/>
                <a:ea typeface="Arial" charset="0"/>
                <a:cs typeface="Arial" charset="0"/>
                <a:sym typeface="Consolas"/>
              </a:rPr>
              <a:t>min_count</a:t>
            </a:r>
            <a:r>
              <a:rPr lang="en-US" sz="2800" dirty="0">
                <a:latin typeface="Arial" charset="0"/>
                <a:ea typeface="Arial" charset="0"/>
                <a:cs typeface="Arial" charset="0"/>
                <a:sym typeface="Georgia"/>
              </a:rPr>
              <a:t> is the number of times that context or word must appear.</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workers</a:t>
            </a:r>
            <a:r>
              <a:rPr lang="en-US" sz="2800" dirty="0">
                <a:latin typeface="Arial" charset="0"/>
                <a:ea typeface="Arial" charset="0"/>
                <a:cs typeface="Arial" charset="0"/>
                <a:sym typeface="Georgia"/>
              </a:rPr>
              <a:t> is the number of CPU cores to use to speed up model training.</a:t>
            </a:r>
          </a:p>
          <a:p>
            <a:pPr marL="0" marR="0" lvl="0" indent="0" algn="l" rtl="0">
              <a:spcBef>
                <a:spcPts val="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Shape 820"/>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model has a </a:t>
            </a:r>
            <a:r>
              <a:rPr lang="en-US" sz="2800" dirty="0" err="1">
                <a:latin typeface="Arial" charset="0"/>
                <a:ea typeface="Arial" charset="0"/>
                <a:cs typeface="Arial" charset="0"/>
                <a:sym typeface="Georgia"/>
              </a:rPr>
              <a:t>most_similar</a:t>
            </a:r>
            <a:r>
              <a:rPr lang="en-US" sz="2800" dirty="0">
                <a:latin typeface="Arial" charset="0"/>
                <a:ea typeface="Arial" charset="0"/>
                <a:cs typeface="Arial" charset="0"/>
                <a:sym typeface="Georgia"/>
              </a:rPr>
              <a:t> function that helps find the words </a:t>
            </a:r>
            <a:r>
              <a:rPr lang="en-US" sz="2800" i="1" dirty="0">
                <a:latin typeface="Arial" charset="0"/>
                <a:ea typeface="Arial" charset="0"/>
                <a:cs typeface="Arial" charset="0"/>
                <a:sym typeface="Georgia"/>
              </a:rPr>
              <a:t>most similar</a:t>
            </a:r>
            <a:r>
              <a:rPr lang="en-US" sz="2800" dirty="0">
                <a:latin typeface="Arial" charset="0"/>
                <a:ea typeface="Arial" charset="0"/>
                <a:cs typeface="Arial" charset="0"/>
                <a:sym typeface="Georgia"/>
              </a:rPr>
              <a:t> to the one you queried.</a:t>
            </a:r>
          </a:p>
          <a:p>
            <a:pPr marR="0" lvl="0" algn="l" rtl="0">
              <a:spcBef>
                <a:spcPts val="0"/>
              </a:spcBef>
              <a:buNone/>
            </a:pPr>
            <a:r>
              <a:rPr lang="en-US" sz="2800" dirty="0">
                <a:latin typeface="Arial" charset="0"/>
                <a:ea typeface="Arial" charset="0"/>
                <a:cs typeface="Arial" charset="0"/>
                <a:sym typeface="Georgia"/>
              </a:rPr>
              <a:t>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will return words that are most often used in the same context:</a:t>
            </a:r>
          </a:p>
          <a:p>
            <a:pPr marR="0" lvl="0" algn="l" rtl="0">
              <a:spcBef>
                <a:spcPts val="0"/>
              </a:spcBef>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2400" dirty="0" err="1">
                <a:solidFill>
                  <a:srgbClr val="333333"/>
                </a:solidFill>
                <a:highlight>
                  <a:srgbClr val="F7F7F7"/>
                </a:highlight>
                <a:latin typeface="Arial" charset="0"/>
                <a:ea typeface="Arial" charset="0"/>
                <a:cs typeface="Arial" charset="0"/>
                <a:sym typeface="Consolas"/>
              </a:rPr>
              <a:t>model.most_similar</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ED6A43"/>
                </a:solidFill>
                <a:highlight>
                  <a:srgbClr val="F7F7F7"/>
                </a:highlight>
                <a:latin typeface="Arial" charset="0"/>
                <a:ea typeface="Arial" charset="0"/>
                <a:cs typeface="Arial" charset="0"/>
                <a:sym typeface="Consolas"/>
              </a:rPr>
              <a:t>positive</a:t>
            </a:r>
            <a:r>
              <a:rPr lang="en-US" sz="2400" dirty="0">
                <a:solidFill>
                  <a:srgbClr val="A71D5D"/>
                </a:solidFill>
                <a:highlight>
                  <a:srgbClr val="F7F7F7"/>
                </a:highlight>
                <a:latin typeface="Arial" charset="0"/>
                <a:ea typeface="Arial" charset="0"/>
                <a:cs typeface="Arial" charset="0"/>
                <a:sym typeface="Consolas"/>
              </a:rPr>
              <a:t>=</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183691"/>
                </a:solidFill>
                <a:highlight>
                  <a:srgbClr val="F7F7F7"/>
                </a:highlight>
                <a:latin typeface="Arial" charset="0"/>
                <a:ea typeface="Arial" charset="0"/>
                <a:cs typeface="Arial" charset="0"/>
                <a:sym typeface="Consolas"/>
              </a:rPr>
              <a:t>'cookie'</a:t>
            </a:r>
            <a:r>
              <a:rPr lang="en-US" sz="2400" dirty="0">
                <a:solidFill>
                  <a:srgbClr val="333333"/>
                </a:solidFill>
                <a:highlight>
                  <a:srgbClr val="F7F7F7"/>
                </a:highlight>
                <a:latin typeface="Arial" charset="0"/>
                <a:ea typeface="Arial" charset="0"/>
                <a:cs typeface="Arial" charset="0"/>
                <a:sym typeface="Consolas"/>
              </a:rPr>
              <a:t>, </a:t>
            </a:r>
            <a:r>
              <a:rPr lang="en-US" sz="2400" dirty="0">
                <a:solidFill>
                  <a:srgbClr val="183691"/>
                </a:solidFill>
                <a:highlight>
                  <a:srgbClr val="F7F7F7"/>
                </a:highlight>
                <a:latin typeface="Arial" charset="0"/>
                <a:ea typeface="Arial" charset="0"/>
                <a:cs typeface="Arial" charset="0"/>
                <a:sym typeface="Consolas"/>
              </a:rPr>
              <a:t>'brownie'</a:t>
            </a:r>
            <a:r>
              <a:rPr lang="en-US" sz="2400" dirty="0">
                <a:solidFill>
                  <a:srgbClr val="333333"/>
                </a:solidFill>
                <a:highlight>
                  <a:srgbClr val="F7F7F7"/>
                </a:highlight>
                <a:latin typeface="Arial" charset="0"/>
                <a:ea typeface="Arial" charset="0"/>
                <a:cs typeface="Arial" charset="0"/>
                <a:sym typeface="Consolas"/>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can easily identify words related to those from this dataset.</a:t>
            </a:r>
          </a:p>
        </p:txBody>
      </p:sp>
      <p:sp>
        <p:nvSpPr>
          <p:cNvPr id="821" name="Shape 82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HOMEWORK</a:t>
            </a:r>
            <a:endParaRPr lang="en-US" sz="3200" b="1" dirty="0">
              <a:latin typeface="Arial" charset="0"/>
              <a:ea typeface="Arial" charset="0"/>
              <a:cs typeface="Arial" charset="0"/>
              <a:sym typeface="Oswald"/>
            </a:endParaRPr>
          </a:p>
        </p:txBody>
      </p:sp>
      <p:sp>
        <p:nvSpPr>
          <p:cNvPr id="827" name="Shape 82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TWITTER LAB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512" y="1300718"/>
            <a:ext cx="8920288" cy="48871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38378"/>
            <a:ext cx="5803227" cy="3964122"/>
          </a:xfrm>
          <a:prstGeom prst="rect">
            <a:avLst/>
          </a:prstGeom>
        </p:spPr>
      </p:pic>
      <p:sp>
        <p:nvSpPr>
          <p:cNvPr id="2" name="Rectangle 1"/>
          <p:cNvSpPr/>
          <p:nvPr/>
        </p:nvSpPr>
        <p:spPr>
          <a:xfrm>
            <a:off x="635000" y="1518834"/>
            <a:ext cx="1581258" cy="55793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Marketing</a:t>
            </a:r>
            <a:endParaRPr lang="en-US"/>
          </a:p>
        </p:txBody>
      </p:sp>
      <p:cxnSp>
        <p:nvCxnSpPr>
          <p:cNvPr id="6" name="Straight Arrow Connector 5"/>
          <p:cNvCxnSpPr>
            <a:stCxn id="2" idx="3"/>
          </p:cNvCxnSpPr>
          <p:nvPr/>
        </p:nvCxnSpPr>
        <p:spPr>
          <a:xfrm flipV="1">
            <a:off x="2216258" y="1797803"/>
            <a:ext cx="1868254" cy="1"/>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011766" y="2355124"/>
            <a:ext cx="1581258" cy="5579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Science</a:t>
            </a:r>
            <a:endParaRPr lang="en-US" dirty="0"/>
          </a:p>
        </p:txBody>
      </p:sp>
      <p:cxnSp>
        <p:nvCxnSpPr>
          <p:cNvPr id="9" name="Straight Arrow Connector 8"/>
          <p:cNvCxnSpPr>
            <a:stCxn id="8" idx="3"/>
          </p:cNvCxnSpPr>
          <p:nvPr/>
        </p:nvCxnSpPr>
        <p:spPr>
          <a:xfrm>
            <a:off x="3593024" y="2634094"/>
            <a:ext cx="635000" cy="3120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2"/>
          </p:cNvCxnSpPr>
          <p:nvPr/>
        </p:nvCxnSpPr>
        <p:spPr>
          <a:xfrm>
            <a:off x="2802395" y="2913063"/>
            <a:ext cx="299141" cy="120948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2"/>
          </p:cNvCxnSpPr>
          <p:nvPr/>
        </p:nvCxnSpPr>
        <p:spPr>
          <a:xfrm flipH="1">
            <a:off x="635000" y="2076773"/>
            <a:ext cx="790629" cy="1540574"/>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925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Shape 83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33" name="Shape 83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34" name="Shape 834"/>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r>
              <a:rPr lang="en-US" sz="1800" dirty="0">
                <a:latin typeface="Arial" charset="0"/>
                <a:ea typeface="Arial" charset="0"/>
                <a:cs typeface="Arial" charset="0"/>
                <a:sym typeface="Georgia"/>
              </a:rPr>
              <a:t>In this exercise, we will compare some of the classical NLP tools from the last class with these more modern latent variable techniques.  We will do this by comparing information extraction on Twitter using two different methods.</a:t>
            </a:r>
          </a:p>
          <a:p>
            <a:pPr lvl="0" rtl="0">
              <a:spcBef>
                <a:spcPts val="0"/>
              </a:spcBef>
              <a:buNone/>
            </a:pPr>
            <a:endParaRPr sz="1800" dirty="0">
              <a:latin typeface="Arial" charset="0"/>
              <a:ea typeface="Arial" charset="0"/>
              <a:cs typeface="Arial" charset="0"/>
              <a:sym typeface="Georgia"/>
            </a:endParaRPr>
          </a:p>
          <a:p>
            <a:pPr lvl="0" rtl="0">
              <a:spcBef>
                <a:spcPts val="0"/>
              </a:spcBef>
              <a:buNone/>
            </a:pPr>
            <a:r>
              <a:rPr lang="en-US" sz="1800" b="1" dirty="0">
                <a:latin typeface="Arial" charset="0"/>
                <a:ea typeface="Arial" charset="0"/>
                <a:cs typeface="Arial" charset="0"/>
                <a:sym typeface="Georgia"/>
              </a:rPr>
              <a:t>NOTE</a:t>
            </a:r>
            <a:r>
              <a:rPr lang="en-US" sz="1800" dirty="0">
                <a:latin typeface="Arial" charset="0"/>
                <a:ea typeface="Arial" charset="0"/>
                <a:cs typeface="Arial" charset="0"/>
                <a:sym typeface="Georgia"/>
              </a:rPr>
              <a:t>:  There is a pre-existing file of captured tweets you can use.  It is located in the class repo for </a:t>
            </a:r>
            <a:r>
              <a:rPr lang="en-US" sz="1800" dirty="0" smtClean="0">
                <a:latin typeface="Arial" charset="0"/>
                <a:ea typeface="Arial" charset="0"/>
                <a:cs typeface="Arial" charset="0"/>
                <a:sym typeface="Georgia"/>
              </a:rPr>
              <a:t>lesson-12.  </a:t>
            </a:r>
            <a:r>
              <a:rPr lang="en-US" sz="1800" dirty="0">
                <a:latin typeface="Arial" charset="0"/>
                <a:ea typeface="Arial" charset="0"/>
                <a:cs typeface="Arial" charset="0"/>
                <a:sym typeface="Georgia"/>
              </a:rPr>
              <a:t>However, you can also </a:t>
            </a:r>
            <a:r>
              <a:rPr lang="en-US" sz="1800" i="1" dirty="0">
                <a:latin typeface="Arial" charset="0"/>
                <a:ea typeface="Arial" charset="0"/>
                <a:cs typeface="Arial" charset="0"/>
                <a:sym typeface="Georgia"/>
              </a:rPr>
              <a:t>collect your own tweets</a:t>
            </a:r>
            <a:r>
              <a:rPr lang="en-US" sz="1800" dirty="0">
                <a:latin typeface="Arial" charset="0"/>
                <a:ea typeface="Arial" charset="0"/>
                <a:cs typeface="Arial" charset="0"/>
                <a:sym typeface="Georgia"/>
              </a:rPr>
              <a:t> following the instructions in twitter-</a:t>
            </a:r>
            <a:r>
              <a:rPr lang="en-US" sz="1800" dirty="0" err="1">
                <a:latin typeface="Arial" charset="0"/>
                <a:ea typeface="Arial" charset="0"/>
                <a:cs typeface="Arial" charset="0"/>
                <a:sym typeface="Georgia"/>
              </a:rPr>
              <a:t>instructions.md</a:t>
            </a:r>
            <a:r>
              <a:rPr lang="en-US" sz="1800" dirty="0">
                <a:latin typeface="Arial" charset="0"/>
                <a:ea typeface="Arial" charset="0"/>
                <a:cs typeface="Arial" charset="0"/>
                <a:sym typeface="Georgia"/>
              </a:rPr>
              <a:t>.</a:t>
            </a:r>
          </a:p>
        </p:txBody>
      </p:sp>
      <p:sp>
        <p:nvSpPr>
          <p:cNvPr id="835" name="Shape 835"/>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DIRECTIONS (45 minutes)</a:t>
            </a:r>
          </a:p>
        </p:txBody>
      </p:sp>
      <p:cxnSp>
        <p:nvCxnSpPr>
          <p:cNvPr id="836" name="Shape 8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37" name="Shape 837"/>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TWITTER LAB</a:t>
            </a:r>
          </a:p>
        </p:txBody>
      </p:sp>
      <p:sp>
        <p:nvSpPr>
          <p:cNvPr id="838" name="Shape 838"/>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Working code and answers to the questions</a:t>
            </a:r>
          </a:p>
        </p:txBody>
      </p:sp>
      <p:sp>
        <p:nvSpPr>
          <p:cNvPr id="839" name="Shape 839"/>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charset="0"/>
                <a:ea typeface="Arial" charset="0"/>
                <a:cs typeface="Arial" charset="0"/>
                <a:sym typeface="Oswald"/>
              </a:rPr>
              <a:t>DELIVERABLE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Shape 84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45" name="Shape 84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46" name="Shape 846"/>
          <p:cNvSpPr/>
          <p:nvPr/>
        </p:nvSpPr>
        <p:spPr>
          <a:xfrm>
            <a:off x="2976800" y="2413875"/>
            <a:ext cx="9460199" cy="3752700"/>
          </a:xfrm>
          <a:prstGeom prst="rect">
            <a:avLst/>
          </a:prstGeom>
          <a:noFill/>
          <a:ln>
            <a:noFill/>
          </a:ln>
        </p:spPr>
        <p:txBody>
          <a:bodyPr lIns="50800" tIns="50800" rIns="50800" bIns="50800" anchor="ctr" anchorCtr="0">
            <a:noAutofit/>
          </a:bodyPr>
          <a:lstStyle/>
          <a:p>
            <a:pPr lvl="0" rtl="0">
              <a:spcBef>
                <a:spcPts val="0"/>
              </a:spcBef>
              <a:buNone/>
            </a:pPr>
            <a:r>
              <a:rPr lang="en-US" sz="1800">
                <a:latin typeface="Georgia"/>
                <a:ea typeface="Georgia"/>
                <a:cs typeface="Georgia"/>
                <a:sym typeface="Georgia"/>
              </a:rPr>
              <a:t>Refer to the starter code provided in the class repository for lesson-14.</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LOADING THE DATA</a:t>
            </a:r>
          </a:p>
          <a:p>
            <a:pPr lvl="0" rtl="0">
              <a:spcBef>
                <a:spcPts val="0"/>
              </a:spcBef>
              <a:buNone/>
            </a:pPr>
            <a:endParaRPr sz="2400">
              <a:latin typeface="Georgia"/>
              <a:ea typeface="Georgia"/>
              <a:cs typeface="Georgia"/>
              <a:sym typeface="Georgia"/>
            </a:endParaRPr>
          </a:p>
          <a:p>
            <a:pPr lvl="0" rtl="0">
              <a:lnSpc>
                <a:spcPct val="100000"/>
              </a:lnSpc>
              <a:spcBef>
                <a:spcPts val="0"/>
              </a:spcBef>
              <a:spcAft>
                <a:spcPts val="1200"/>
              </a:spcAft>
              <a:buNone/>
            </a:pPr>
            <a:r>
              <a:rPr lang="en-US" sz="2400">
                <a:solidFill>
                  <a:srgbClr val="333333"/>
                </a:solidFill>
                <a:highlight>
                  <a:srgbClr val="F7F7F7"/>
                </a:highlight>
                <a:latin typeface="Consolas"/>
                <a:ea typeface="Consolas"/>
                <a:cs typeface="Consolas"/>
                <a:sym typeface="Consolas"/>
              </a:rPr>
              <a:t>tweets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for</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in</a:t>
            </a:r>
            <a:r>
              <a:rPr lang="en-US" sz="2400">
                <a:solidFill>
                  <a:srgbClr val="333333"/>
                </a:solidFill>
                <a:highlight>
                  <a:srgbClr val="F7F7F7"/>
                </a:highlight>
                <a:latin typeface="Consolas"/>
                <a:ea typeface="Consolas"/>
                <a:cs typeface="Consolas"/>
                <a:sym typeface="Consolas"/>
              </a:rPr>
              <a:t> </a:t>
            </a:r>
            <a:r>
              <a:rPr lang="en-US" sz="2400">
                <a:solidFill>
                  <a:srgbClr val="0086B3"/>
                </a:solidFill>
                <a:highlight>
                  <a:srgbClr val="F7F7F7"/>
                </a:highlight>
                <a:latin typeface="Consolas"/>
                <a:ea typeface="Consolas"/>
                <a:cs typeface="Consolas"/>
                <a:sym typeface="Consolas"/>
              </a:rPr>
              <a:t>open</a:t>
            </a:r>
            <a:r>
              <a:rPr lang="en-US" sz="2400">
                <a:solidFill>
                  <a:srgbClr val="333333"/>
                </a:solidFill>
                <a:highlight>
                  <a:srgbClr val="F7F7F7"/>
                </a:highlight>
                <a:latin typeface="Consolas"/>
                <a:ea typeface="Consolas"/>
                <a:cs typeface="Consolas"/>
                <a:sym typeface="Consolas"/>
              </a:rPr>
              <a:t>(</a:t>
            </a:r>
            <a:r>
              <a:rPr lang="en-US" sz="2400">
                <a:solidFill>
                  <a:srgbClr val="183691"/>
                </a:solidFill>
                <a:highlight>
                  <a:srgbClr val="F7F7F7"/>
                </a:highlight>
                <a:latin typeface="Consolas"/>
                <a:ea typeface="Consolas"/>
                <a:cs typeface="Consolas"/>
                <a:sym typeface="Consolas"/>
              </a:rPr>
              <a:t>'../../assets/dataset/captured-tweets.txt'</a:t>
            </a:r>
            <a:r>
              <a:rPr lang="en-US" sz="2400">
                <a:solidFill>
                  <a:srgbClr val="333333"/>
                </a:solidFill>
                <a:highlight>
                  <a:srgbClr val="F7F7F7"/>
                </a:highlight>
                <a:latin typeface="Consolas"/>
                <a:ea typeface="Consolas"/>
                <a:cs typeface="Consolas"/>
                <a:sym typeface="Consolas"/>
              </a:rPr>
              <a:t>, </a:t>
            </a:r>
            <a:r>
              <a:rPr lang="en-US" sz="2400">
                <a:solidFill>
                  <a:srgbClr val="183691"/>
                </a:solidFill>
                <a:highlight>
                  <a:srgbClr val="F7F7F7"/>
                </a:highlight>
                <a:latin typeface="Consolas"/>
                <a:ea typeface="Consolas"/>
                <a:cs typeface="Consolas"/>
                <a:sym typeface="Consolas"/>
              </a:rPr>
              <a:t>'r'</a:t>
            </a:r>
            <a:r>
              <a:rPr lang="en-US" sz="2400">
                <a:solidFill>
                  <a:srgbClr val="333333"/>
                </a:solidFill>
                <a:highlight>
                  <a:srgbClr val="F7F7F7"/>
                </a:highlight>
                <a:latin typeface="Consolas"/>
                <a:ea typeface="Consolas"/>
                <a:cs typeface="Consolas"/>
                <a:sym typeface="Consolas"/>
              </a:rPr>
              <a:t>)]</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SETTING UP SPACY</a:t>
            </a:r>
          </a:p>
          <a:p>
            <a:pPr lvl="0" rtl="0">
              <a:spcBef>
                <a:spcPts val="0"/>
              </a:spcBef>
              <a:buNone/>
            </a:pPr>
            <a:endParaRPr sz="2400">
              <a:latin typeface="Georgia"/>
              <a:ea typeface="Georgia"/>
              <a:cs typeface="Georgia"/>
              <a:sym typeface="Georgia"/>
            </a:endParaRPr>
          </a:p>
          <a:p>
            <a:pPr lvl="0" rtl="0">
              <a:lnSpc>
                <a:spcPct val="145000"/>
              </a:lnSpc>
              <a:spcBef>
                <a:spcPts val="0"/>
              </a:spcBef>
              <a:buNone/>
            </a:pP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spacy.en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English</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nlp_toolkit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English()</a:t>
            </a:r>
          </a:p>
        </p:txBody>
      </p:sp>
      <p:sp>
        <p:nvSpPr>
          <p:cNvPr id="847" name="Shape 84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STARTER CODE</a:t>
            </a:r>
          </a:p>
        </p:txBody>
      </p:sp>
      <p:cxnSp>
        <p:nvCxnSpPr>
          <p:cNvPr id="848" name="Shape 84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49" name="Shape 84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Shape 85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55" name="Shape 85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56" name="Shape 856"/>
          <p:cNvSpPr/>
          <p:nvPr/>
        </p:nvSpPr>
        <p:spPr>
          <a:xfrm>
            <a:off x="2976800" y="2030250"/>
            <a:ext cx="9018899" cy="4846199"/>
          </a:xfrm>
          <a:prstGeom prst="rect">
            <a:avLst/>
          </a:prstGeom>
          <a:noFill/>
          <a:ln>
            <a:noFill/>
          </a:ln>
        </p:spPr>
        <p:txBody>
          <a:bodyPr lIns="50800" tIns="50800" rIns="50800" bIns="50800" anchor="ctr" anchorCtr="0">
            <a:noAutofit/>
          </a:bodyPr>
          <a:lstStyle/>
          <a:p>
            <a:pPr marL="457200" lvl="0" indent="-342900" rtl="0">
              <a:lnSpc>
                <a:spcPct val="115000"/>
              </a:lnSpc>
              <a:spcBef>
                <a:spcPts val="0"/>
              </a:spcBef>
              <a:buSzPct val="100000"/>
              <a:buFont typeface="Georgia"/>
              <a:buAutoNum type="arabicPeriod"/>
            </a:pPr>
            <a:r>
              <a:rPr lang="en-US" sz="1800">
                <a:latin typeface="Georgia"/>
                <a:ea typeface="Georgia"/>
                <a:cs typeface="Georgia"/>
                <a:sym typeface="Georgia"/>
              </a:rPr>
              <a:t>U</a:t>
            </a:r>
            <a:r>
              <a:rPr lang="en-US" sz="1800">
                <a:solidFill>
                  <a:srgbClr val="333333"/>
                </a:solidFill>
                <a:highlight>
                  <a:srgbClr val="FFFFFF"/>
                </a:highlight>
                <a:latin typeface="Georgia"/>
                <a:ea typeface="Georgia"/>
                <a:cs typeface="Georgia"/>
                <a:sym typeface="Georgia"/>
              </a:rPr>
              <a:t>se </a:t>
            </a:r>
            <a:r>
              <a:rPr lang="en-US" sz="1800">
                <a:solidFill>
                  <a:srgbClr val="333333"/>
                </a:solidFill>
                <a:latin typeface="Consolas"/>
                <a:ea typeface="Consolas"/>
                <a:cs typeface="Consolas"/>
                <a:sym typeface="Consolas"/>
              </a:rPr>
              <a:t>spacy</a:t>
            </a:r>
            <a:r>
              <a:rPr lang="en-US" sz="1800">
                <a:solidFill>
                  <a:srgbClr val="333333"/>
                </a:solidFill>
                <a:highlight>
                  <a:srgbClr val="FFFFFF"/>
                </a:highlight>
                <a:latin typeface="Georgia"/>
                <a:ea typeface="Georgia"/>
                <a:cs typeface="Georgia"/>
                <a:sym typeface="Georgia"/>
              </a:rPr>
              <a:t> to write a function to filter tweets down to those where Google is announcing a product. How might we do this? One way might be to identify verbs, where 'Google' is the noun and there is some action like 'announcing'</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identify if it mentions a company named 'Google'. Remember,</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can find entities and code them as </a:t>
            </a:r>
            <a:r>
              <a:rPr lang="en-US" sz="1800">
                <a:solidFill>
                  <a:srgbClr val="333333"/>
                </a:solidFill>
                <a:latin typeface="Georgia"/>
                <a:ea typeface="Georgia"/>
                <a:cs typeface="Georgia"/>
                <a:sym typeface="Georgia"/>
              </a:rPr>
              <a:t>ORG</a:t>
            </a:r>
            <a:r>
              <a:rPr lang="en-US" sz="1800">
                <a:solidFill>
                  <a:srgbClr val="333333"/>
                </a:solidFill>
                <a:highlight>
                  <a:srgbClr val="FFFFFF"/>
                </a:highlight>
                <a:latin typeface="Georgia"/>
                <a:ea typeface="Georgia"/>
                <a:cs typeface="Georgia"/>
                <a:sym typeface="Georgia"/>
              </a:rPr>
              <a:t> if they are a company. </a:t>
            </a:r>
          </a:p>
          <a:p>
            <a:pPr marL="914400" lvl="1" indent="-342900" rtl="0">
              <a:lnSpc>
                <a:spcPct val="115000"/>
              </a:lnSpc>
              <a:spcBef>
                <a:spcPts val="0"/>
              </a:spcBef>
              <a:buSzPct val="100000"/>
              <a:buFont typeface="Georgia"/>
              <a:buAutoNum type="alphaLcPeriod"/>
            </a:pPr>
            <a:r>
              <a:rPr lang="en-US" sz="1800" b="1">
                <a:solidFill>
                  <a:srgbClr val="333333"/>
                </a:solidFill>
                <a:highlight>
                  <a:srgbClr val="FFFFFF"/>
                </a:highlight>
                <a:latin typeface="Georgia"/>
                <a:ea typeface="Georgia"/>
                <a:cs typeface="Georgia"/>
                <a:sym typeface="Georgia"/>
              </a:rPr>
              <a:t>BONUS</a:t>
            </a:r>
            <a:r>
              <a:rPr lang="en-US" sz="1800">
                <a:solidFill>
                  <a:srgbClr val="333333"/>
                </a:solidFill>
                <a:highlight>
                  <a:srgbClr val="FFFFFF"/>
                </a:highlight>
                <a:latin typeface="Georgia"/>
                <a:ea typeface="Georgia"/>
                <a:cs typeface="Georgia"/>
                <a:sym typeface="Georgia"/>
              </a:rPr>
              <a:t>: Make this function work for any company.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return the verbs of the sentence (preferably lemmatized).</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For each tweet, parse it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print it out if the tweet has 'release' or 'announce' as a verb.</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identifies countries.  </a:t>
            </a:r>
            <a:r>
              <a:rPr lang="en-US" sz="1800" b="1">
                <a:solidFill>
                  <a:srgbClr val="333333"/>
                </a:solidFill>
                <a:highlight>
                  <a:srgbClr val="FFFFFF"/>
                </a:highlight>
                <a:latin typeface="Georgia"/>
                <a:ea typeface="Georgia"/>
                <a:cs typeface="Georgia"/>
                <a:sym typeface="Georgia"/>
              </a:rPr>
              <a:t>HINT</a:t>
            </a:r>
            <a:r>
              <a:rPr lang="en-US" sz="1800">
                <a:solidFill>
                  <a:srgbClr val="333333"/>
                </a:solidFill>
                <a:highlight>
                  <a:srgbClr val="FFFFFF"/>
                </a:highlight>
                <a:latin typeface="Georgia"/>
                <a:ea typeface="Georgia"/>
                <a:cs typeface="Georgia"/>
                <a:sym typeface="Georgia"/>
              </a:rPr>
              <a:t>: the entity label for countries is GPE (or "GeoPolitical Entity").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Re-run (d) to find country tweets that discuss 'Iran' announcing or releasing.</a:t>
            </a:r>
          </a:p>
        </p:txBody>
      </p:sp>
      <p:sp>
        <p:nvSpPr>
          <p:cNvPr id="857" name="Shape 85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TASKS AND QUESTIONS</a:t>
            </a:r>
          </a:p>
        </p:txBody>
      </p:sp>
      <p:cxnSp>
        <p:nvCxnSpPr>
          <p:cNvPr id="858" name="Shape 85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59" name="Shape 85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p:nvPr/>
        </p:nvSpPr>
        <p:spPr>
          <a:xfrm>
            <a:off x="2961475" y="2224350"/>
            <a:ext cx="7676700" cy="46610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 of the tweets we have collected using </a:t>
            </a:r>
            <a:r>
              <a:rPr lang="en-US" sz="1800">
                <a:solidFill>
                  <a:srgbClr val="333333"/>
                </a:solidFill>
                <a:latin typeface="Georgia"/>
                <a:ea typeface="Georgia"/>
                <a:cs typeface="Georgia"/>
                <a:sym typeface="Georgia"/>
              </a:rPr>
              <a:t>gensim</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First take the collection of tweets and tokenize them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Think about how this should be done.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only use upper-case or lower-case?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remove punctuations or symbols?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Test the window size as well - this is how many surrounding words need to be used to model a word. What do you think is appropriate for Twitter?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Test your word2vec model with a few similarity functions.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'Syria'.</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'war'.</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"Iran".</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'Verizon'.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Adjust the choices in (b) and (c) as necessary.</a:t>
            </a:r>
          </a:p>
        </p:txBody>
      </p:sp>
      <p:pic>
        <p:nvPicPr>
          <p:cNvPr id="865" name="Shape 86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66" name="Shape 866"/>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67" name="Shape 867"/>
          <p:cNvSpPr/>
          <p:nvPr/>
        </p:nvSpPr>
        <p:spPr>
          <a:xfrm>
            <a:off x="2961475" y="15547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68" name="Shape 86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69" name="Shape 86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Shape 87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75" name="Shape 87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76" name="Shape 876"/>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Filter tweets to those that mention 'Iran' or similar entities and 'war' or similar entities.</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just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similarity scores.</a:t>
            </a:r>
          </a:p>
        </p:txBody>
      </p:sp>
      <p:sp>
        <p:nvSpPr>
          <p:cNvPr id="877" name="Shape 877"/>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Working code and answers to the questions</a:t>
            </a:r>
          </a:p>
        </p:txBody>
      </p:sp>
      <p:sp>
        <p:nvSpPr>
          <p:cNvPr id="878" name="Shape 878"/>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879" name="Shape 879"/>
          <p:cNvSpPr/>
          <p:nvPr/>
        </p:nvSpPr>
        <p:spPr>
          <a:xfrm>
            <a:off x="2989800" y="17761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80" name="Shape 88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81" name="Shape 881"/>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Shape 8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CONCLUSION</a:t>
            </a:r>
          </a:p>
        </p:txBody>
      </p:sp>
      <p:sp>
        <p:nvSpPr>
          <p:cNvPr id="887" name="Shape 88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TOPIC REVIEW</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Shape 892"/>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
            </a:r>
            <a:r>
              <a:rPr lang="en-US" sz="2800" dirty="0">
                <a:solidFill>
                  <a:srgbClr val="333333"/>
                </a:solidFill>
                <a:highlight>
                  <a:srgbClr val="FFFFFF"/>
                </a:highlight>
                <a:latin typeface="Arial" charset="0"/>
                <a:ea typeface="Arial" charset="0"/>
                <a:cs typeface="Arial" charset="0"/>
                <a:sym typeface="Georgia"/>
              </a:rPr>
              <a:t>atent variable models attempt to uncover structure from text</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a:t>
            </a:r>
            <a:r>
              <a:rPr lang="en-US" sz="2800" dirty="0">
                <a:solidFill>
                  <a:srgbClr val="333333"/>
                </a:solidFill>
                <a:highlight>
                  <a:srgbClr val="FFFFFF"/>
                </a:highlight>
                <a:latin typeface="Arial" charset="0"/>
                <a:ea typeface="Arial" charset="0"/>
                <a:cs typeface="Arial" charset="0"/>
                <a:sym typeface="Georgia"/>
              </a:rPr>
              <a:t>imensionality reduction is focused on replacing correlated columns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a:t>
            </a:r>
            <a:r>
              <a:rPr lang="en-US" sz="2800" dirty="0">
                <a:solidFill>
                  <a:srgbClr val="333333"/>
                </a:solidFill>
                <a:highlight>
                  <a:srgbClr val="FFFFFF"/>
                </a:highlight>
                <a:latin typeface="Arial" charset="0"/>
                <a:ea typeface="Arial" charset="0"/>
                <a:cs typeface="Arial" charset="0"/>
                <a:sym typeface="Georgia"/>
              </a:rPr>
              <a:t>opic modeling (or LDA) uncovers the topics that are most common to each document and then the words most common to those topics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a:t>
            </a:r>
            <a:r>
              <a:rPr lang="en-US" sz="2800" dirty="0">
                <a:solidFill>
                  <a:srgbClr val="333333"/>
                </a:solidFill>
                <a:highlight>
                  <a:srgbClr val="FFFFFF"/>
                </a:highlight>
                <a:latin typeface="Arial" charset="0"/>
                <a:ea typeface="Arial" charset="0"/>
                <a:cs typeface="Arial" charset="0"/>
                <a:sym typeface="Georgia"/>
              </a:rPr>
              <a:t>ord2Vec builds a representation of a word from the way it was used originally</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B</a:t>
            </a:r>
            <a:r>
              <a:rPr lang="en-US" sz="2800" dirty="0">
                <a:solidFill>
                  <a:srgbClr val="333333"/>
                </a:solidFill>
                <a:highlight>
                  <a:srgbClr val="FFFFFF"/>
                </a:highlight>
                <a:latin typeface="Arial" charset="0"/>
                <a:ea typeface="Arial" charset="0"/>
                <a:cs typeface="Arial" charset="0"/>
                <a:sym typeface="Georgia"/>
              </a:rPr>
              <a:t>oth techniques avoid learning grammar rules and instead rely on large datasets. They learn based on how the words are used, making them very flexible</a:t>
            </a:r>
            <a:r>
              <a:rPr lang="en-US" sz="2800" dirty="0">
                <a:latin typeface="Arial" charset="0"/>
                <a:ea typeface="Arial" charset="0"/>
                <a:cs typeface="Arial" charset="0"/>
                <a:sym typeface="Georgia"/>
              </a:rPr>
              <a:t>.</a:t>
            </a:r>
          </a:p>
          <a:p>
            <a:pPr marR="0" lvl="0" algn="l" rtl="0">
              <a:spcBef>
                <a:spcPts val="1000"/>
              </a:spcBef>
              <a:buNone/>
            </a:pPr>
            <a:endParaRPr sz="2800" dirty="0">
              <a:latin typeface="Arial" charset="0"/>
              <a:ea typeface="Arial" charset="0"/>
              <a:cs typeface="Arial" charset="0"/>
              <a:sym typeface="Georgia"/>
            </a:endParaRPr>
          </a:p>
        </p:txBody>
      </p:sp>
      <p:sp>
        <p:nvSpPr>
          <p:cNvPr id="893" name="Shape 8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CONCEPT REVIEW</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931"/>
        <p:cNvGrpSpPr/>
        <p:nvPr/>
      </p:nvGrpSpPr>
      <p:grpSpPr>
        <a:xfrm>
          <a:off x="0" y="0"/>
          <a:ext cx="0" cy="0"/>
          <a:chOff x="0" y="0"/>
          <a:chExt cx="0" cy="0"/>
        </a:xfrm>
      </p:grpSpPr>
      <p:sp>
        <p:nvSpPr>
          <p:cNvPr id="932" name="Shape 932"/>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Arial" charset="0"/>
                <a:ea typeface="Arial" charset="0"/>
                <a:cs typeface="Arial" charset="0"/>
                <a:sym typeface="Oswald"/>
              </a:rPr>
              <a:t>EXIT TICKET </a:t>
            </a:r>
          </a:p>
          <a:p>
            <a:pPr marL="0" marR="0" lvl="0" indent="0" algn="l" rtl="0">
              <a:lnSpc>
                <a:spcPct val="75000"/>
              </a:lnSpc>
              <a:spcBef>
                <a:spcPts val="0"/>
              </a:spcBef>
              <a:buNone/>
            </a:pPr>
            <a:endParaRPr sz="9000" b="1">
              <a:solidFill>
                <a:srgbClr val="FFFFFF"/>
              </a:solidFill>
              <a:latin typeface="Arial" charset="0"/>
              <a:ea typeface="Arial" charset="0"/>
              <a:cs typeface="Arial" charset="0"/>
              <a:sym typeface="Impact"/>
            </a:endParaRPr>
          </a:p>
        </p:txBody>
      </p:sp>
      <p:cxnSp>
        <p:nvCxnSpPr>
          <p:cNvPr id="933" name="Shape 933"/>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934" name="Shape 934"/>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935" name="Shape 93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LESSON</a:t>
            </a:r>
          </a:p>
        </p:txBody>
      </p:sp>
      <p:sp>
        <p:nvSpPr>
          <p:cNvPr id="936" name="Shape 936"/>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DON’T FORGET TO FILL OUT YOUR EXIT TICKET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sp>
        <p:nvSpPr>
          <p:cNvPr id="486" name="Shape 48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variable models</a:t>
            </a:r>
            <a:r>
              <a:rPr lang="en-US" sz="2800" dirty="0">
                <a:latin typeface="Arial" charset="0"/>
                <a:ea typeface="Arial" charset="0"/>
                <a:cs typeface="Arial" charset="0"/>
                <a:sym typeface="Georgia"/>
              </a:rPr>
              <a:t> </a:t>
            </a:r>
            <a:r>
              <a:rPr lang="en-US" sz="2800" dirty="0" smtClean="0">
                <a:latin typeface="Arial" charset="0"/>
                <a:ea typeface="Arial" charset="0"/>
                <a:cs typeface="Arial" charset="0"/>
                <a:sym typeface="Georgia"/>
              </a:rPr>
              <a:t>try </a:t>
            </a:r>
            <a:r>
              <a:rPr lang="en-US" sz="2800" dirty="0">
                <a:latin typeface="Arial" charset="0"/>
                <a:ea typeface="Arial" charset="0"/>
                <a:cs typeface="Arial" charset="0"/>
                <a:sym typeface="Georgia"/>
              </a:rPr>
              <a:t>to understand language based on </a:t>
            </a:r>
            <a:r>
              <a:rPr lang="en-US" sz="2800" b="1" dirty="0">
                <a:latin typeface="Arial" charset="0"/>
                <a:ea typeface="Arial" charset="0"/>
                <a:cs typeface="Arial" charset="0"/>
                <a:sym typeface="Georgia"/>
              </a:rPr>
              <a:t>how</a:t>
            </a:r>
            <a:r>
              <a:rPr lang="en-US" sz="2800" dirty="0">
                <a:latin typeface="Arial" charset="0"/>
                <a:ea typeface="Arial" charset="0"/>
                <a:cs typeface="Arial" charset="0"/>
                <a:sym typeface="Georgia"/>
              </a:rPr>
              <a:t> the words are used.</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example, instead of learning that ‘bad’ and ‘badly’ are related because they share the same root, we’ll determine that they are related because they are often used in the same way often or near the same words.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We’ll use </a:t>
            </a:r>
            <a:r>
              <a:rPr lang="en-US" sz="2800" i="1" dirty="0">
                <a:latin typeface="Arial" charset="0"/>
                <a:ea typeface="Arial" charset="0"/>
                <a:cs typeface="Arial" charset="0"/>
                <a:sym typeface="Georgia"/>
              </a:rPr>
              <a:t>unsupervised</a:t>
            </a:r>
            <a:r>
              <a:rPr lang="en-US" sz="2800" dirty="0">
                <a:latin typeface="Arial" charset="0"/>
                <a:ea typeface="Arial" charset="0"/>
                <a:cs typeface="Arial" charset="0"/>
                <a:sym typeface="Georgia"/>
              </a:rPr>
              <a:t> techniques (discovering patterns or structure) to extract the information.</a:t>
            </a:r>
          </a:p>
          <a:p>
            <a:pPr marR="0" lvl="0" algn="l" rtl="0">
              <a:spcBef>
                <a:spcPts val="1000"/>
              </a:spcBef>
              <a:buNone/>
            </a:pPr>
            <a:endParaRPr sz="2800" dirty="0">
              <a:latin typeface="Arial" charset="0"/>
              <a:ea typeface="Arial" charset="0"/>
              <a:cs typeface="Arial" charset="0"/>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466852" y="1292775"/>
            <a:ext cx="5865300" cy="5785942"/>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Traditional NLP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Focused on theoretical understanding of language </a:t>
            </a: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Tries to learn the rules of a particular language</a:t>
            </a: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Preprogrammed set of rules</a:t>
            </a:r>
          </a:p>
        </p:txBody>
      </p:sp>
      <p:sp>
        <p:nvSpPr>
          <p:cNvPr id="492" name="Shape 49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493" name="Shape 493"/>
          <p:cNvSpPr txBox="1">
            <a:spLocks noGrp="1"/>
          </p:cNvSpPr>
          <p:nvPr>
            <p:ph type="body" idx="1"/>
          </p:nvPr>
        </p:nvSpPr>
        <p:spPr>
          <a:xfrm>
            <a:off x="6731280" y="1292774"/>
            <a:ext cx="5865300" cy="5785943"/>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Latent Variable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Focused on how the language is actually used in practice</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Infers meaning from how words are used together</a:t>
            </a: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Uses unsupervised learning to discover patterns or structure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466852" y="1292775"/>
            <a:ext cx="5865300" cy="3809999"/>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Traditional NLP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‘bad’ and ‘badly’ are related because they share a common root.</a:t>
            </a:r>
          </a:p>
          <a:p>
            <a:pPr marR="0" lvl="0" algn="l" rtl="0">
              <a:spcBef>
                <a:spcPts val="0"/>
              </a:spcBef>
              <a:buNone/>
            </a:pPr>
            <a:endParaRPr sz="2800" dirty="0">
              <a:latin typeface="Arial" charset="0"/>
              <a:ea typeface="Arial" charset="0"/>
              <a:cs typeface="Arial" charset="0"/>
              <a:sym typeface="Georgia"/>
            </a:endParaRPr>
          </a:p>
          <a:p>
            <a:pPr marR="0" lvl="0"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‘Python’ and ‘C++’ are both programming languages because </a:t>
            </a:r>
            <a:br>
              <a:rPr lang="en-US" sz="2800" dirty="0">
                <a:latin typeface="Arial" charset="0"/>
                <a:ea typeface="Arial" charset="0"/>
                <a:cs typeface="Arial" charset="0"/>
                <a:sym typeface="Georgia"/>
              </a:rPr>
            </a:br>
            <a:r>
              <a:rPr lang="en-US" sz="2800" dirty="0">
                <a:latin typeface="Arial" charset="0"/>
                <a:ea typeface="Arial" charset="0"/>
                <a:cs typeface="Arial" charset="0"/>
                <a:sym typeface="Georgia"/>
              </a:rPr>
              <a:t>they are often a noun preceded by </a:t>
            </a:r>
            <a:br>
              <a:rPr lang="en-US" sz="2800" dirty="0">
                <a:latin typeface="Arial" charset="0"/>
                <a:ea typeface="Arial" charset="0"/>
                <a:cs typeface="Arial" charset="0"/>
                <a:sym typeface="Georgia"/>
              </a:rPr>
            </a:br>
            <a:r>
              <a:rPr lang="en-US" sz="2800" dirty="0">
                <a:latin typeface="Arial" charset="0"/>
                <a:ea typeface="Arial" charset="0"/>
                <a:cs typeface="Arial" charset="0"/>
                <a:sym typeface="Georgia"/>
              </a:rPr>
              <a:t>the verb ‘program’ or ‘code’.</a:t>
            </a:r>
          </a:p>
        </p:txBody>
      </p:sp>
      <p:sp>
        <p:nvSpPr>
          <p:cNvPr id="499" name="Shape 49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00" name="Shape 500"/>
          <p:cNvSpPr txBox="1">
            <a:spLocks noGrp="1"/>
          </p:cNvSpPr>
          <p:nvPr>
            <p:ph type="body" idx="1"/>
          </p:nvPr>
        </p:nvSpPr>
        <p:spPr>
          <a:xfrm>
            <a:off x="6746778" y="1292775"/>
            <a:ext cx="5865300" cy="3809999"/>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Latent Variable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‘bad’ and ‘badly’ are related because they are used the same way or near the same words.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‘Python’ and ‘C++’ are both programming languages because they are often used in the same context.</a:t>
            </a: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2906</Words>
  <Application>Microsoft Macintosh PowerPoint</Application>
  <PresentationFormat>Custom</PresentationFormat>
  <Paragraphs>493</Paragraphs>
  <Slides>67</Slides>
  <Notes>67</Notes>
  <HiddenSlides>10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67</vt:i4>
      </vt:variant>
    </vt:vector>
  </HeadingPairs>
  <TitlesOfParts>
    <vt:vector size="77" baseType="lpstr">
      <vt:lpstr>Consolas</vt:lpstr>
      <vt:lpstr>Courier New</vt:lpstr>
      <vt:lpstr>Georgia</vt:lpstr>
      <vt:lpstr>Helvetica Neue</vt:lpstr>
      <vt:lpstr>Impact</vt:lpstr>
      <vt:lpstr>Merriweather Sans</vt:lpstr>
      <vt:lpstr>Oswald</vt:lpstr>
      <vt:lpstr>Arial</vt:lpstr>
      <vt:lpstr>White</vt:lpstr>
      <vt:lpstr>White</vt:lpstr>
      <vt:lpstr>PowerPoint Presentation</vt:lpstr>
      <vt:lpstr>PowerPoint Presentation</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Reid Offringa</cp:lastModifiedBy>
  <cp:revision>136</cp:revision>
  <dcterms:modified xsi:type="dcterms:W3CDTF">2017-03-28T22:33:33Z</dcterms:modified>
</cp:coreProperties>
</file>